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7" r:id="rId4"/>
    <p:sldId id="280" r:id="rId5"/>
    <p:sldId id="265" r:id="rId6"/>
    <p:sldId id="285" r:id="rId7"/>
    <p:sldId id="281" r:id="rId8"/>
    <p:sldId id="279" r:id="rId9"/>
    <p:sldId id="267" r:id="rId10"/>
    <p:sldId id="286" r:id="rId11"/>
    <p:sldId id="264" r:id="rId12"/>
    <p:sldId id="283" r:id="rId13"/>
    <p:sldId id="284" r:id="rId14"/>
    <p:sldId id="272" r:id="rId15"/>
    <p:sldId id="287" r:id="rId16"/>
    <p:sldId id="266" r:id="rId17"/>
    <p:sldId id="282" r:id="rId18"/>
    <p:sldId id="273" r:id="rId19"/>
    <p:sldId id="276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618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075C8-1842-4C3B-9731-3085BB8AFD4E}" type="datetimeFigureOut">
              <a:rPr lang="en-CA" smtClean="0"/>
              <a:t>2021-01-22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72887-8F00-4D00-9BE5-3D609D2867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70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Le projet lui-même est issu</a:t>
            </a:r>
            <a:r>
              <a:rPr lang="fr-CA" baseline="0" dirty="0" smtClean="0"/>
              <a:t> du plan d’action fédéral sur les changements climatiques ou l’on devait produire une preuve de concept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6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But of course, if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paste</a:t>
            </a:r>
            <a:r>
              <a:rPr lang="fr-CA" baseline="0" dirty="0" smtClean="0"/>
              <a:t>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link</a:t>
            </a:r>
            <a:r>
              <a:rPr lang="fr-CA" baseline="0" dirty="0" smtClean="0"/>
              <a:t> in </a:t>
            </a:r>
            <a:r>
              <a:rPr lang="fr-CA" baseline="0" dirty="0" err="1" smtClean="0"/>
              <a:t>your</a:t>
            </a:r>
            <a:r>
              <a:rPr lang="fr-CA" baseline="0" dirty="0" smtClean="0"/>
              <a:t> browser, </a:t>
            </a:r>
            <a:r>
              <a:rPr lang="fr-CA" baseline="0" dirty="0" err="1" smtClean="0"/>
              <a:t>you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won’t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a </a:t>
            </a:r>
            <a:r>
              <a:rPr lang="fr-CA" baseline="0" dirty="0" err="1" smtClean="0"/>
              <a:t>watershed</a:t>
            </a:r>
            <a:r>
              <a:rPr lang="fr-CA" baseline="0" dirty="0" smtClean="0"/>
              <a:t>.  </a:t>
            </a:r>
            <a:r>
              <a:rPr lang="fr-CA" baseline="0" dirty="0" err="1" smtClean="0"/>
              <a:t>You’ll</a:t>
            </a:r>
            <a:r>
              <a:rPr lang="fr-CA" baseline="0" dirty="0" smtClean="0"/>
              <a:t>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a « </a:t>
            </a:r>
            <a:r>
              <a:rPr lang="fr-CA" baseline="0" dirty="0" err="1" smtClean="0"/>
              <a:t>representation</a:t>
            </a:r>
            <a:r>
              <a:rPr lang="fr-CA" baseline="0" dirty="0" smtClean="0"/>
              <a:t> » of </a:t>
            </a:r>
            <a:r>
              <a:rPr lang="fr-CA" baseline="0" dirty="0" err="1" smtClean="0"/>
              <a:t>it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06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Representation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different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 format.  </a:t>
            </a:r>
            <a:r>
              <a:rPr lang="fr-CA" dirty="0" err="1" smtClean="0"/>
              <a:t>Like</a:t>
            </a:r>
            <a:r>
              <a:rPr lang="fr-CA" dirty="0" smtClean="0"/>
              <a:t> Excel and DBASE.</a:t>
            </a:r>
            <a:r>
              <a:rPr lang="fr-CA" baseline="0" dirty="0" smtClean="0"/>
              <a:t>  It </a:t>
            </a:r>
            <a:r>
              <a:rPr lang="fr-CA" baseline="0" dirty="0" err="1" smtClean="0"/>
              <a:t>can</a:t>
            </a:r>
            <a:r>
              <a:rPr lang="fr-CA" baseline="0" dirty="0" smtClean="0"/>
              <a:t> </a:t>
            </a:r>
            <a:r>
              <a:rPr lang="fr-CA" baseline="0" dirty="0" err="1" smtClean="0"/>
              <a:t>be</a:t>
            </a:r>
            <a:r>
              <a:rPr lang="fr-CA" baseline="0" dirty="0" smtClean="0"/>
              <a:t> the </a:t>
            </a:r>
            <a:r>
              <a:rPr lang="fr-CA" baseline="0" dirty="0" err="1" smtClean="0"/>
              <a:t>same</a:t>
            </a:r>
            <a:r>
              <a:rPr lang="fr-CA" baseline="0" dirty="0" smtClean="0"/>
              <a:t> table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71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It’s</a:t>
            </a:r>
            <a:r>
              <a:rPr lang="fr-CA" dirty="0" smtClean="0"/>
              <a:t> </a:t>
            </a:r>
            <a:r>
              <a:rPr lang="fr-CA" dirty="0" err="1" smtClean="0"/>
              <a:t>nice</a:t>
            </a:r>
            <a:r>
              <a:rPr lang="fr-CA" dirty="0" smtClean="0"/>
              <a:t> </a:t>
            </a:r>
            <a:r>
              <a:rPr lang="fr-CA" dirty="0" err="1" smtClean="0"/>
              <a:t>I’m</a:t>
            </a:r>
            <a:r>
              <a:rPr lang="fr-CA" dirty="0" smtClean="0"/>
              <a:t> the first to go</a:t>
            </a:r>
            <a:r>
              <a:rPr lang="fr-CA" baseline="0" dirty="0" smtClean="0"/>
              <a:t> in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series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because</a:t>
            </a:r>
            <a:r>
              <a:rPr lang="fr-CA" baseline="0" dirty="0" smtClean="0"/>
              <a:t> the topic of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talk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how to </a:t>
            </a:r>
            <a:r>
              <a:rPr lang="fr-CA" baseline="0" dirty="0" err="1" smtClean="0"/>
              <a:t>get</a:t>
            </a:r>
            <a:r>
              <a:rPr lang="fr-CA" baseline="0" dirty="0" smtClean="0"/>
              <a:t> data in.  </a:t>
            </a:r>
            <a:r>
              <a:rPr lang="fr-CA" baseline="0" dirty="0" err="1" smtClean="0"/>
              <a:t>Big</a:t>
            </a:r>
            <a:r>
              <a:rPr lang="fr-CA" baseline="0" dirty="0" smtClean="0"/>
              <a:t> Data, </a:t>
            </a:r>
            <a:r>
              <a:rPr lang="fr-CA" baseline="0" dirty="0" err="1" smtClean="0"/>
              <a:t>Artificial</a:t>
            </a:r>
            <a:r>
              <a:rPr lang="fr-CA" baseline="0" dirty="0" smtClean="0"/>
              <a:t> Intelligence have all the </a:t>
            </a:r>
            <a:r>
              <a:rPr lang="fr-CA" baseline="0" dirty="0" err="1" smtClean="0"/>
              <a:t>hype</a:t>
            </a:r>
            <a:r>
              <a:rPr lang="fr-CA" baseline="0" dirty="0" smtClean="0"/>
              <a:t> and attention, but at </a:t>
            </a:r>
            <a:r>
              <a:rPr lang="fr-CA" baseline="0" dirty="0" err="1" smtClean="0"/>
              <a:t>some</a:t>
            </a:r>
            <a:r>
              <a:rPr lang="fr-CA" baseline="0" dirty="0" smtClean="0"/>
              <a:t> point, </a:t>
            </a:r>
            <a:r>
              <a:rPr lang="fr-CA" baseline="0" dirty="0" err="1" smtClean="0"/>
              <a:t>somebody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needs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address</a:t>
            </a:r>
            <a:r>
              <a:rPr lang="fr-CA" baseline="0" dirty="0" smtClean="0"/>
              <a:t> the </a:t>
            </a:r>
            <a:r>
              <a:rPr lang="fr-CA" baseline="0" dirty="0" err="1" smtClean="0"/>
              <a:t>rather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unsexy</a:t>
            </a:r>
            <a:r>
              <a:rPr lang="fr-CA" baseline="0" dirty="0" smtClean="0"/>
              <a:t> job of </a:t>
            </a:r>
            <a:r>
              <a:rPr lang="fr-CA" baseline="0" dirty="0" err="1" smtClean="0"/>
              <a:t>gathering</a:t>
            </a:r>
            <a:r>
              <a:rPr lang="fr-CA" baseline="0" dirty="0" smtClean="0"/>
              <a:t> the data.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13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La</a:t>
            </a:r>
            <a:r>
              <a:rPr lang="fr-CA" baseline="0" dirty="0" smtClean="0"/>
              <a:t> responsabilité sur l’eau est </a:t>
            </a:r>
            <a:r>
              <a:rPr lang="fr-CA" baseline="0" dirty="0" err="1" smtClean="0"/>
              <a:t>enchassé</a:t>
            </a:r>
            <a:r>
              <a:rPr lang="fr-CA" baseline="0" dirty="0" smtClean="0"/>
              <a:t> dans la </a:t>
            </a:r>
            <a:r>
              <a:rPr lang="fr-CA" baseline="0" dirty="0" err="1" smtClean="0"/>
              <a:t>constituion</a:t>
            </a:r>
            <a:r>
              <a:rPr lang="fr-CA" baseline="0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7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SDI </a:t>
            </a:r>
            <a:r>
              <a:rPr lang="fr-CA" dirty="0" err="1" smtClean="0"/>
              <a:t>addresse</a:t>
            </a:r>
            <a:r>
              <a:rPr lang="fr-CA" dirty="0" smtClean="0"/>
              <a:t> </a:t>
            </a:r>
            <a:r>
              <a:rPr lang="fr-CA" dirty="0" err="1" smtClean="0"/>
              <a:t>some</a:t>
            </a:r>
            <a:r>
              <a:rPr lang="fr-CA" dirty="0" smtClean="0"/>
              <a:t> of </a:t>
            </a:r>
            <a:r>
              <a:rPr lang="fr-CA" dirty="0" err="1" smtClean="0"/>
              <a:t>those</a:t>
            </a:r>
            <a:r>
              <a:rPr lang="fr-CA" dirty="0" smtClean="0"/>
              <a:t> </a:t>
            </a:r>
            <a:r>
              <a:rPr lang="fr-CA" dirty="0" err="1" smtClean="0"/>
              <a:t>problems</a:t>
            </a:r>
            <a:r>
              <a:rPr lang="fr-CA" baseline="0" dirty="0" smtClean="0"/>
              <a:t> and harmonise </a:t>
            </a:r>
            <a:r>
              <a:rPr lang="fr-CA" baseline="0" dirty="0" err="1" smtClean="0"/>
              <a:t>access</a:t>
            </a:r>
            <a:r>
              <a:rPr lang="fr-CA" baseline="0" dirty="0" smtClean="0"/>
              <a:t>, but </a:t>
            </a:r>
            <a:r>
              <a:rPr lang="fr-CA" baseline="0" dirty="0" err="1" smtClean="0"/>
              <a:t>each</a:t>
            </a:r>
            <a:r>
              <a:rPr lang="fr-CA" baseline="0" dirty="0" smtClean="0"/>
              <a:t> provider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essentially</a:t>
            </a:r>
            <a:r>
              <a:rPr lang="fr-CA" baseline="0" dirty="0" smtClean="0"/>
              <a:t> a silo. And </a:t>
            </a:r>
            <a:r>
              <a:rPr lang="fr-CA" baseline="0" dirty="0" err="1" smtClean="0"/>
              <a:t>this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what</a:t>
            </a:r>
            <a:r>
              <a:rPr lang="fr-CA" baseline="0" dirty="0" smtClean="0"/>
              <a:t> LOD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trying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solve</a:t>
            </a:r>
            <a:r>
              <a:rPr lang="fr-CA" baseline="0" dirty="0" smtClean="0"/>
              <a:t>.  API commun, </a:t>
            </a:r>
            <a:r>
              <a:rPr lang="fr-CA" b="1" baseline="0" dirty="0" smtClean="0"/>
              <a:t>mais identité propre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71E71-862D-4E56-8AE7-96FA293EFCEC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005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51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Ce bout là est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32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Consiste</a:t>
            </a:r>
            <a:r>
              <a:rPr lang="fr-CA" baseline="0" dirty="0" smtClean="0"/>
              <a:t> à modéliser le monde réel dans l’internet – consiste à déplacer le modèle conceptuel sur le web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26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 smtClean="0"/>
              <a:t>WaterwellA</a:t>
            </a:r>
            <a:r>
              <a:rPr lang="fr-CA" baseline="0" dirty="0" smtClean="0"/>
              <a:t> </a:t>
            </a:r>
            <a:r>
              <a:rPr lang="fr-CA" baseline="0" dirty="0" err="1" smtClean="0"/>
              <a:t>from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1 </a:t>
            </a:r>
            <a:r>
              <a:rPr lang="fr-CA" baseline="0" dirty="0" err="1" smtClean="0"/>
              <a:t>intersects</a:t>
            </a:r>
            <a:r>
              <a:rPr lang="fr-CA" baseline="0" dirty="0" smtClean="0"/>
              <a:t> WatershedJ02 </a:t>
            </a:r>
            <a:r>
              <a:rPr lang="fr-CA" baseline="0" dirty="0" err="1" smtClean="0"/>
              <a:t>from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2 </a:t>
            </a:r>
            <a:r>
              <a:rPr lang="fr-CA" baseline="0" dirty="0" err="1" smtClean="0"/>
              <a:t>which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upstream</a:t>
            </a:r>
            <a:r>
              <a:rPr lang="fr-CA" baseline="0" dirty="0" smtClean="0"/>
              <a:t> of WatershedX01.  One </a:t>
            </a:r>
            <a:r>
              <a:rPr lang="fr-CA" baseline="0" dirty="0" err="1" smtClean="0"/>
              <a:t>can</a:t>
            </a:r>
            <a:r>
              <a:rPr lang="fr-CA" baseline="0" dirty="0" smtClean="0"/>
              <a:t> design and </a:t>
            </a:r>
            <a:r>
              <a:rPr lang="fr-CA" baseline="0" dirty="0" err="1" smtClean="0"/>
              <a:t>maintain</a:t>
            </a:r>
            <a:r>
              <a:rPr lang="fr-CA" baseline="0" dirty="0" smtClean="0"/>
              <a:t> a system </a:t>
            </a:r>
            <a:r>
              <a:rPr lang="fr-CA" baseline="0" dirty="0" err="1" smtClean="0"/>
              <a:t>where</a:t>
            </a:r>
            <a:r>
              <a:rPr lang="fr-CA" baseline="0" dirty="0" smtClean="0"/>
              <a:t> the WW </a:t>
            </a:r>
            <a:r>
              <a:rPr lang="fr-CA" baseline="0" dirty="0" err="1" smtClean="0"/>
              <a:t>knows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which</a:t>
            </a:r>
            <a:r>
              <a:rPr lang="fr-CA" baseline="0" dirty="0" smtClean="0"/>
              <a:t> </a:t>
            </a:r>
            <a:r>
              <a:rPr lang="fr-CA" baseline="0" dirty="0" err="1" smtClean="0"/>
              <a:t>Watershed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is</a:t>
            </a:r>
            <a:r>
              <a:rPr lang="fr-CA" baseline="0" dirty="0" smtClean="0"/>
              <a:t> in, but </a:t>
            </a:r>
            <a:r>
              <a:rPr lang="fr-CA" baseline="0" dirty="0" err="1" smtClean="0"/>
              <a:t>you</a:t>
            </a:r>
            <a:r>
              <a:rPr lang="fr-CA" baseline="0" dirty="0" smtClean="0"/>
              <a:t> </a:t>
            </a:r>
            <a:r>
              <a:rPr lang="fr-CA" baseline="0" dirty="0" err="1" smtClean="0"/>
              <a:t>can’t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expect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every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database</a:t>
            </a:r>
            <a:r>
              <a:rPr lang="fr-CA" baseline="0" dirty="0" smtClean="0"/>
              <a:t> to </a:t>
            </a:r>
            <a:r>
              <a:rPr lang="fr-CA" baseline="0" dirty="0" err="1" smtClean="0"/>
              <a:t>keep</a:t>
            </a:r>
            <a:r>
              <a:rPr lang="fr-CA" baseline="0" dirty="0" smtClean="0"/>
              <a:t> </a:t>
            </a:r>
            <a:r>
              <a:rPr lang="fr-CA" baseline="0" dirty="0" err="1" smtClean="0"/>
              <a:t>every</a:t>
            </a:r>
            <a:r>
              <a:rPr lang="fr-CA" baseline="0" dirty="0" smtClean="0"/>
              <a:t> </a:t>
            </a:r>
            <a:r>
              <a:rPr lang="fr-CA" baseline="0" dirty="0" err="1" smtClean="0"/>
              <a:t>conceivable</a:t>
            </a:r>
            <a:r>
              <a:rPr lang="fr-CA" baseline="0" dirty="0" smtClean="0"/>
              <a:t> links..   </a:t>
            </a:r>
            <a:r>
              <a:rPr lang="fr-CA" baseline="0" dirty="0" err="1" smtClean="0"/>
              <a:t>They</a:t>
            </a:r>
            <a:r>
              <a:rPr lang="fr-CA" baseline="0" dirty="0" smtClean="0"/>
              <a:t> are </a:t>
            </a:r>
            <a:r>
              <a:rPr lang="fr-CA" baseline="0" dirty="0" err="1" smtClean="0"/>
              <a:t>maintained</a:t>
            </a:r>
            <a:r>
              <a:rPr lang="fr-CA" baseline="0" dirty="0" smtClean="0"/>
              <a:t> by </a:t>
            </a:r>
            <a:r>
              <a:rPr lang="fr-CA" baseline="0" dirty="0" err="1" smtClean="0"/>
              <a:t>different</a:t>
            </a:r>
            <a:r>
              <a:rPr lang="fr-CA" baseline="0" dirty="0" smtClean="0"/>
              <a:t> people </a:t>
            </a:r>
            <a:r>
              <a:rPr lang="fr-CA" baseline="0" dirty="0" err="1" smtClean="0"/>
              <a:t>having</a:t>
            </a:r>
            <a:r>
              <a:rPr lang="fr-CA" baseline="0" dirty="0" smtClean="0"/>
              <a:t> </a:t>
            </a:r>
            <a:r>
              <a:rPr lang="fr-CA" baseline="0" dirty="0" err="1" smtClean="0"/>
              <a:t>different</a:t>
            </a:r>
            <a:r>
              <a:rPr lang="fr-CA" baseline="0" dirty="0" smtClean="0"/>
              <a:t> mandate.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72887-8F00-4D00-9BE5-3D609D28675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35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GSIP – c’est ça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71E71-862D-4E56-8AE7-96FA293EFCEC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861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Lands and minerals_B_cover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2076636"/>
            <a:ext cx="8090844" cy="1102519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3" y="3280423"/>
            <a:ext cx="8090845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B_inside_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Her Majesty the Queen in Right of Canada, as represented by the Minister of Natural Resources, 2017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5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bg2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www.wateroffice.ec.gc.ca/" TargetMode="External"/><Relationship Id="rId12" Type="http://schemas.openxmlformats.org/officeDocument/2006/relationships/hyperlink" Target="https://geoconnex.ca/id/..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base.ca/" TargetMode="External"/><Relationship Id="rId11" Type="http://schemas.openxmlformats.org/officeDocument/2006/relationships/image" Target="../media/image16.gif"/><Relationship Id="rId5" Type="http://schemas.openxmlformats.org/officeDocument/2006/relationships/hyperlink" Target="http://www.gw-info.net/" TargetMode="External"/><Relationship Id="rId10" Type="http://schemas.openxmlformats.org/officeDocument/2006/relationships/hyperlink" Target="http://www.http/climate.weather.gc.ca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connex.ca/id/waterbody/60c56a06be4911d892e2080020a0f4c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connex.ca/id/swmonitoring/WSC_02OJ01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www.wateroffice.ec.gc.c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base.ca/" TargetMode="External"/><Relationship Id="rId5" Type="http://schemas.openxmlformats.org/officeDocument/2006/relationships/hyperlink" Target="http://www.gw-info.net/" TargetMode="External"/><Relationship Id="rId10" Type="http://schemas.openxmlformats.org/officeDocument/2006/relationships/hyperlink" Target="http://www.http/climate.weather.gc.ca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www.gw-info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95943" y="2161545"/>
            <a:ext cx="8797834" cy="1102519"/>
          </a:xfrm>
        </p:spPr>
        <p:txBody>
          <a:bodyPr>
            <a:normAutofit/>
          </a:bodyPr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sz="3200" b="0" cap="all" dirty="0" smtClean="0"/>
              <a:t>Pilote </a:t>
            </a:r>
            <a:r>
              <a:rPr lang="en-CA" sz="3200" b="0" cap="all" dirty="0" err="1" smtClean="0"/>
              <a:t>d’Implémentation</a:t>
            </a:r>
            <a:r>
              <a:rPr lang="en-CA" sz="3200" b="0" cap="all" dirty="0" smtClean="0"/>
              <a:t> linked data</a:t>
            </a:r>
            <a:br>
              <a:rPr lang="en-CA" sz="3200" b="0" cap="all" dirty="0" smtClean="0"/>
            </a:br>
            <a:r>
              <a:rPr lang="en-CA" sz="3200" b="0" cap="all" dirty="0" err="1" smtClean="0"/>
              <a:t>l’experience</a:t>
            </a:r>
            <a:r>
              <a:rPr lang="en-CA" sz="3200" b="0" cap="all" dirty="0" smtClean="0"/>
              <a:t> </a:t>
            </a:r>
            <a:r>
              <a:rPr lang="en-CA" sz="3200" cap="all" dirty="0" smtClean="0"/>
              <a:t>GSIP</a:t>
            </a:r>
            <a:endParaRPr lang="en-US" sz="3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28252" y="3215109"/>
            <a:ext cx="8090845" cy="1314450"/>
          </a:xfrm>
        </p:spPr>
        <p:txBody>
          <a:bodyPr>
            <a:noAutofit/>
          </a:bodyPr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z="2400" dirty="0"/>
              <a:t>Eric </a:t>
            </a:r>
            <a:r>
              <a:rPr lang="en-CA" sz="2400" dirty="0" smtClean="0"/>
              <a:t>Boisvert, </a:t>
            </a:r>
            <a:r>
              <a:rPr lang="en-CA" sz="2400" dirty="0"/>
              <a:t>Boyan </a:t>
            </a:r>
            <a:r>
              <a:rPr lang="en-CA" sz="2400" dirty="0" smtClean="0"/>
              <a:t>Brodaric, </a:t>
            </a:r>
            <a:r>
              <a:rPr lang="en-CA" sz="2400" dirty="0" err="1"/>
              <a:t>Heryk</a:t>
            </a:r>
            <a:r>
              <a:rPr lang="en-CA" sz="2400" dirty="0"/>
              <a:t> </a:t>
            </a:r>
            <a:r>
              <a:rPr lang="en-CA" sz="2400" dirty="0" smtClean="0"/>
              <a:t>Julien, </a:t>
            </a:r>
            <a:r>
              <a:rPr lang="en-CA" sz="2400" dirty="0"/>
              <a:t>Marie-</a:t>
            </a:r>
            <a:r>
              <a:rPr lang="en-CA" sz="2400" dirty="0" err="1"/>
              <a:t>Ève</a:t>
            </a:r>
            <a:r>
              <a:rPr lang="en-CA" sz="2400" dirty="0"/>
              <a:t> </a:t>
            </a:r>
            <a:r>
              <a:rPr lang="en-CA" sz="2400" dirty="0" smtClean="0"/>
              <a:t>Martin, Mark Sondheim, </a:t>
            </a:r>
            <a:r>
              <a:rPr lang="en-CA" sz="2400" dirty="0" err="1"/>
              <a:t>Joost</a:t>
            </a:r>
            <a:r>
              <a:rPr lang="en-CA" sz="2400" dirty="0"/>
              <a:t> Van </a:t>
            </a:r>
            <a:r>
              <a:rPr lang="en-CA" sz="2400" dirty="0" err="1" smtClean="0"/>
              <a:t>Ulden</a:t>
            </a:r>
            <a:r>
              <a:rPr lang="en-CA" sz="2400" dirty="0" smtClean="0"/>
              <a:t>, </a:t>
            </a:r>
            <a:r>
              <a:rPr lang="en-CA" sz="2400" dirty="0"/>
              <a:t>Marc </a:t>
            </a:r>
            <a:r>
              <a:rPr lang="en-CA" sz="2400" dirty="0" err="1" smtClean="0"/>
              <a:t>Lagüe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8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2410553" y="1265493"/>
            <a:ext cx="6477225" cy="2938854"/>
            <a:chOff x="404813" y="2279650"/>
            <a:chExt cx="8636299" cy="3918406"/>
          </a:xfrm>
        </p:grpSpPr>
        <p:pic>
          <p:nvPicPr>
            <p:cNvPr id="924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8" y="2279650"/>
              <a:ext cx="18288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4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5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puitss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jauges</a:t>
              </a:r>
              <a:r>
                <a:rPr lang="en-CA" altLang="en-US" sz="900" dirty="0"/>
                <a:t>…</a:t>
              </a:r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RIES	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5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6" name="TextBox 7"/>
            <p:cNvSpPr txBox="1">
              <a:spLocks noChangeArrowheads="1"/>
            </p:cNvSpPr>
            <p:nvPr/>
          </p:nvSpPr>
          <p:spPr bwMode="auto">
            <a:xfrm>
              <a:off x="2580482" y="5040002"/>
              <a:ext cx="20574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rivières</a:t>
              </a:r>
              <a:r>
                <a:rPr lang="en-CA" altLang="en-US" sz="900" dirty="0"/>
                <a:t>, </a:t>
              </a:r>
              <a:r>
                <a:rPr lang="en-CA" altLang="en-US" sz="900" dirty="0" smtClean="0"/>
                <a:t>lacs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bassins</a:t>
              </a:r>
              <a:r>
                <a:rPr lang="en-CA" altLang="en-US" sz="900" dirty="0" smtClean="0"/>
                <a:t> versants,… </a:t>
              </a:r>
              <a:endParaRPr lang="en-CA" altLang="en-US" sz="900" dirty="0"/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Réseau hydro. national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6"/>
                </a:rPr>
                <a:t>www.geobase.ca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7" name="TextBox 8"/>
            <p:cNvSpPr txBox="1">
              <a:spLocks noChangeArrowheads="1"/>
            </p:cNvSpPr>
            <p:nvPr/>
          </p:nvSpPr>
          <p:spPr bwMode="auto">
            <a:xfrm>
              <a:off x="4776788" y="5029200"/>
              <a:ext cx="2081212" cy="95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hydrométrique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7"/>
                </a:rPr>
                <a:t>www.wateroffice.ec.gc.ca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  </a:t>
              </a:r>
            </a:p>
          </p:txBody>
        </p:sp>
        <p:pic>
          <p:nvPicPr>
            <p:cNvPr id="9248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9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pic>
          <p:nvPicPr>
            <p:cNvPr id="9250" name="Picture 4" descr="Image result for river gau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475" y="2279650"/>
              <a:ext cx="18161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1" name="TextBox 12"/>
            <p:cNvSpPr txBox="1">
              <a:spLocks noChangeArrowheads="1"/>
            </p:cNvSpPr>
            <p:nvPr/>
          </p:nvSpPr>
          <p:spPr bwMode="auto">
            <a:xfrm>
              <a:off x="6924675" y="5029200"/>
              <a:ext cx="2116437" cy="1154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275" dirty="0" smtClean="0"/>
                <a:t>Eau atmosphérique</a:t>
              </a:r>
              <a:endParaRPr lang="en-CA" altLang="en-US" sz="1275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Données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climatiques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675" dirty="0">
                  <a:solidFill>
                    <a:srgbClr val="557D55"/>
                  </a:solidFill>
                </a:rPr>
                <a:t>(</a:t>
              </a:r>
              <a:r>
                <a:rPr lang="en-CA" altLang="en-US" sz="675" dirty="0">
                  <a:solidFill>
                    <a:srgbClr val="557D55"/>
                  </a:solidFill>
                  <a:hlinkClick r:id="rId10"/>
                </a:rPr>
                <a:t>www.http://climate.weather.gc.ca</a:t>
              </a:r>
              <a:r>
                <a:rPr lang="en-CA" altLang="en-US" sz="675" dirty="0">
                  <a:solidFill>
                    <a:srgbClr val="557D55"/>
                  </a:solidFill>
                </a:rPr>
                <a:t>)  </a:t>
              </a:r>
            </a:p>
          </p:txBody>
        </p:sp>
        <p:sp>
          <p:nvSpPr>
            <p:cNvPr id="9252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4450094" y="2927606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6" name="Flowchart: Magnetic Disk 35"/>
          <p:cNvSpPr/>
          <p:nvPr/>
        </p:nvSpPr>
        <p:spPr>
          <a:xfrm>
            <a:off x="6168166" y="2927606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7" name="Flowchart: Magnetic Disk 36"/>
          <p:cNvSpPr/>
          <p:nvPr/>
        </p:nvSpPr>
        <p:spPr>
          <a:xfrm>
            <a:off x="7775509" y="2896650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8" name="Flowchart: Magnetic Disk 37"/>
          <p:cNvSpPr/>
          <p:nvPr/>
        </p:nvSpPr>
        <p:spPr>
          <a:xfrm>
            <a:off x="2862991" y="2954990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59" y="102700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Broker (courtier ?)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829759" y="625696"/>
            <a:ext cx="1345474" cy="9682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GSIP</a:t>
            </a:r>
          </a:p>
          <a:p>
            <a:pPr algn="ctr"/>
            <a:r>
              <a:rPr lang="fr-CA" dirty="0" smtClean="0"/>
              <a:t>broker</a:t>
            </a:r>
            <a:endParaRPr lang="en-CA" dirty="0"/>
          </a:p>
        </p:txBody>
      </p:sp>
      <p:sp>
        <p:nvSpPr>
          <p:cNvPr id="39" name="Rectangle 38"/>
          <p:cNvSpPr/>
          <p:nvPr/>
        </p:nvSpPr>
        <p:spPr>
          <a:xfrm>
            <a:off x="819777" y="2072027"/>
            <a:ext cx="1345474" cy="1649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A" sz="1600" dirty="0" smtClean="0"/>
              <a:t>Base de connaissance</a:t>
            </a:r>
          </a:p>
        </p:txBody>
      </p:sp>
      <p:pic>
        <p:nvPicPr>
          <p:cNvPr id="4102" name="Picture 6" descr="RDF Resource Description Framework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96" y="2667617"/>
            <a:ext cx="8382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9355" y="183677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12"/>
              </a:rPr>
              <a:t>https://geoconnex.ca/id/...</a:t>
            </a:r>
            <a:endParaRPr lang="en-CA" dirty="0"/>
          </a:p>
        </p:txBody>
      </p:sp>
      <p:cxnSp>
        <p:nvCxnSpPr>
          <p:cNvPr id="5" name="Curved Connector 4"/>
          <p:cNvCxnSpPr>
            <a:stCxn id="3" idx="3"/>
            <a:endCxn id="9244" idx="0"/>
          </p:cNvCxnSpPr>
          <p:nvPr/>
        </p:nvCxnSpPr>
        <p:spPr>
          <a:xfrm>
            <a:off x="2175233" y="1109824"/>
            <a:ext cx="921120" cy="16043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3" idx="3"/>
            <a:endCxn id="9250" idx="0"/>
          </p:cNvCxnSpPr>
          <p:nvPr/>
        </p:nvCxnSpPr>
        <p:spPr>
          <a:xfrm>
            <a:off x="2175233" y="1109824"/>
            <a:ext cx="4225105" cy="15566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1"/>
            <a:endCxn id="3" idx="1"/>
          </p:cNvCxnSpPr>
          <p:nvPr/>
        </p:nvCxnSpPr>
        <p:spPr>
          <a:xfrm rot="10800000" flipH="1" flipV="1">
            <a:off x="299355" y="368342"/>
            <a:ext cx="530404" cy="741481"/>
          </a:xfrm>
          <a:prstGeom prst="curvedConnector3">
            <a:avLst>
              <a:gd name="adj1" fmla="val -430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39" idx="0"/>
          </p:cNvCxnSpPr>
          <p:nvPr/>
        </p:nvCxnSpPr>
        <p:spPr>
          <a:xfrm flipH="1">
            <a:off x="1492514" y="1593952"/>
            <a:ext cx="9982" cy="4780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" y="205979"/>
            <a:ext cx="8957945" cy="407815"/>
          </a:xfrm>
        </p:spPr>
        <p:txBody>
          <a:bodyPr>
            <a:noAutofit/>
          </a:bodyPr>
          <a:lstStyle/>
          <a:p>
            <a:r>
              <a:rPr lang="fr-CA" sz="3200" dirty="0" err="1" smtClean="0"/>
              <a:t>Linked</a:t>
            </a:r>
            <a:r>
              <a:rPr lang="fr-CA" sz="3200" dirty="0" smtClean="0"/>
              <a:t> Data  « classique »</a:t>
            </a:r>
            <a:endParaRPr lang="en-CA" sz="3200" dirty="0"/>
          </a:p>
        </p:txBody>
      </p:sp>
      <p:sp>
        <p:nvSpPr>
          <p:cNvPr id="4" name="Oval 3"/>
          <p:cNvSpPr/>
          <p:nvPr/>
        </p:nvSpPr>
        <p:spPr>
          <a:xfrm>
            <a:off x="3402874" y="1191237"/>
            <a:ext cx="210869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BassinVersant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5854118" y="2036028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Puits</a:t>
            </a:r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6006518" y="23461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1" name="Oval 10"/>
          <p:cNvSpPr/>
          <p:nvPr/>
        </p:nvSpPr>
        <p:spPr>
          <a:xfrm>
            <a:off x="6158918" y="24985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6311318" y="26509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J</a:t>
            </a:r>
            <a:r>
              <a:rPr lang="fr-CA" dirty="0" smtClean="0"/>
              <a:t>auge</a:t>
            </a:r>
            <a:endParaRPr lang="en-CA" dirty="0"/>
          </a:p>
        </p:txBody>
      </p:sp>
      <p:cxnSp>
        <p:nvCxnSpPr>
          <p:cNvPr id="22" name="Curved Connector 21"/>
          <p:cNvCxnSpPr>
            <a:stCxn id="4" idx="6"/>
            <a:endCxn id="9" idx="7"/>
          </p:cNvCxnSpPr>
          <p:nvPr/>
        </p:nvCxnSpPr>
        <p:spPr>
          <a:xfrm>
            <a:off x="5511567" y="1463879"/>
            <a:ext cx="2096862" cy="65200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6"/>
            <a:endCxn id="10" idx="0"/>
          </p:cNvCxnSpPr>
          <p:nvPr/>
        </p:nvCxnSpPr>
        <p:spPr>
          <a:xfrm>
            <a:off x="5511567" y="1463879"/>
            <a:ext cx="1522603" cy="8822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4"/>
            <a:endCxn id="4" idx="4"/>
          </p:cNvCxnSpPr>
          <p:nvPr/>
        </p:nvCxnSpPr>
        <p:spPr>
          <a:xfrm rot="5400000" flipH="1">
            <a:off x="5168254" y="1025489"/>
            <a:ext cx="1459684" cy="2881749"/>
          </a:xfrm>
          <a:prstGeom prst="curvedConnector3">
            <a:avLst>
              <a:gd name="adj1" fmla="val -1566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979102" y="756862"/>
            <a:ext cx="5928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https://geoconnex.ca/id/waterbody/60c56a06be4911d892e2080020a0f4c9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83916" y="362236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200" u="sng" dirty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https://geoconnex.ca/id/swmonitoring/WSC_02OJ016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981351" y="337696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surveilléPar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55361" y="1284300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83916" y="182662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20469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609600" y="21993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>
            <a:off x="762000" y="2351714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894825" y="2498521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Formats</a:t>
            </a:r>
            <a:endParaRPr lang="en-CA" dirty="0"/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1377892" y="1463878"/>
            <a:ext cx="2078372" cy="5830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 flipV="1">
            <a:off x="1530292" y="1463878"/>
            <a:ext cx="1925972" cy="7354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0800000" flipV="1">
            <a:off x="1682692" y="1463878"/>
            <a:ext cx="1773572" cy="8878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1815518" y="1463879"/>
            <a:ext cx="1640747" cy="10346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48194" y="3481251"/>
            <a:ext cx="646631" cy="62701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smtClean="0"/>
              <a:t>NIR</a:t>
            </a:r>
            <a:endParaRPr lang="en-CA" sz="1400" dirty="0"/>
          </a:p>
        </p:txBody>
      </p:sp>
      <p:sp>
        <p:nvSpPr>
          <p:cNvPr id="29" name="Oval 28"/>
          <p:cNvSpPr/>
          <p:nvPr/>
        </p:nvSpPr>
        <p:spPr>
          <a:xfrm>
            <a:off x="1530291" y="3481251"/>
            <a:ext cx="646631" cy="6270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D</a:t>
            </a:r>
            <a:r>
              <a:rPr lang="fr-CA" sz="1400" dirty="0" smtClean="0"/>
              <a:t>IR</a:t>
            </a:r>
            <a:endParaRPr lang="en-CA" sz="1400" dirty="0"/>
          </a:p>
        </p:txBody>
      </p:sp>
      <p:cxnSp>
        <p:nvCxnSpPr>
          <p:cNvPr id="6" name="Straight Arrow Connector 5"/>
          <p:cNvCxnSpPr>
            <a:stCxn id="3" idx="6"/>
            <a:endCxn id="29" idx="2"/>
          </p:cNvCxnSpPr>
          <p:nvPr/>
        </p:nvCxnSpPr>
        <p:spPr>
          <a:xfrm>
            <a:off x="894825" y="3794760"/>
            <a:ext cx="635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2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6" y="189411"/>
            <a:ext cx="5799909" cy="4121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700" b="1" dirty="0" smtClean="0">
                <a:latin typeface="Consolas" panose="020B0609020204030204" pitchFamily="49" charset="0"/>
              </a:rPr>
              <a:t>curl -</a:t>
            </a:r>
            <a:r>
              <a:rPr lang="en-CA" sz="700" b="1" dirty="0">
                <a:latin typeface="Consolas" panose="020B0609020204030204" pitchFamily="49" charset="0"/>
              </a:rPr>
              <a:t>H "</a:t>
            </a:r>
            <a:r>
              <a:rPr lang="en-CA" sz="700" b="1" dirty="0" err="1">
                <a:latin typeface="Consolas" panose="020B0609020204030204" pitchFamily="49" charset="0"/>
              </a:rPr>
              <a:t>Accept:application</a:t>
            </a:r>
            <a:r>
              <a:rPr lang="en-CA" sz="700" b="1" dirty="0">
                <a:latin typeface="Consolas" panose="020B0609020204030204" pitchFamily="49" charset="0"/>
              </a:rPr>
              <a:t>/</a:t>
            </a:r>
            <a:r>
              <a:rPr lang="en-CA" sz="700" b="1" dirty="0" err="1">
                <a:latin typeface="Consolas" panose="020B0609020204030204" pitchFamily="49" charset="0"/>
              </a:rPr>
              <a:t>rdf+xml</a:t>
            </a:r>
            <a:r>
              <a:rPr lang="en-CA" sz="700" b="1" dirty="0">
                <a:latin typeface="Consolas" panose="020B0609020204030204" pitchFamily="49" charset="0"/>
              </a:rPr>
              <a:t>" http://data.nobelprize.org/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resource</a:t>
            </a:r>
            <a:r>
              <a:rPr lang="en-CA" sz="700" b="1" dirty="0">
                <a:latin typeface="Consolas" panose="020B0609020204030204" pitchFamily="49" charset="0"/>
              </a:rPr>
              <a:t>/country/Saint_Lucia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303 See Other: For a </a:t>
            </a:r>
            <a:r>
              <a:rPr lang="en-CA" sz="700" dirty="0" smtClean="0">
                <a:latin typeface="Consolas" panose="020B0609020204030204" pitchFamily="49" charset="0"/>
              </a:rPr>
              <a:t>description </a:t>
            </a:r>
            <a:r>
              <a:rPr lang="en-CA" sz="700" dirty="0">
                <a:latin typeface="Consolas" panose="020B0609020204030204" pitchFamily="49" charset="0"/>
              </a:rPr>
              <a:t>of this item, see http://data.nobelprize.org/</a:t>
            </a:r>
            <a:r>
              <a:rPr lang="en-CA" sz="700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CA" sz="700" dirty="0">
                <a:latin typeface="Consolas" panose="020B0609020204030204" pitchFamily="49" charset="0"/>
              </a:rPr>
              <a:t>/country/Saint_Lucia</a:t>
            </a:r>
          </a:p>
          <a:p>
            <a:pPr marL="0" indent="0">
              <a:buNone/>
            </a:pPr>
            <a:endParaRPr lang="en-CA" sz="7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b="1" dirty="0" smtClean="0">
                <a:latin typeface="Consolas" panose="020B0609020204030204" pitchFamily="49" charset="0"/>
              </a:rPr>
              <a:t>curl </a:t>
            </a:r>
            <a:r>
              <a:rPr lang="en-CA" sz="700" b="1" dirty="0">
                <a:latin typeface="Consolas" panose="020B0609020204030204" pitchFamily="49" charset="0"/>
              </a:rPr>
              <a:t>-H "</a:t>
            </a:r>
            <a:r>
              <a:rPr lang="en-CA" sz="700" b="1" dirty="0" err="1">
                <a:latin typeface="Consolas" panose="020B0609020204030204" pitchFamily="49" charset="0"/>
              </a:rPr>
              <a:t>Accept:application</a:t>
            </a:r>
            <a:r>
              <a:rPr lang="en-CA" sz="700" b="1" dirty="0">
                <a:latin typeface="Consolas" panose="020B0609020204030204" pitchFamily="49" charset="0"/>
              </a:rPr>
              <a:t>/</a:t>
            </a:r>
            <a:r>
              <a:rPr lang="en-CA" sz="700" b="1" dirty="0" err="1">
                <a:latin typeface="Consolas" panose="020B0609020204030204" pitchFamily="49" charset="0"/>
              </a:rPr>
              <a:t>rdf+xml</a:t>
            </a:r>
            <a:r>
              <a:rPr lang="en-CA" sz="700" b="1" dirty="0">
                <a:latin typeface="Consolas" panose="020B0609020204030204" pitchFamily="49" charset="0"/>
              </a:rPr>
              <a:t>" http://data.nobelprize.org/data/country/Saint_Lucia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&lt;?xml version="1.0"?&gt;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</a:t>
            </a:r>
            <a:r>
              <a:rPr lang="en-CA" sz="700" dirty="0" err="1">
                <a:latin typeface="Consolas" panose="020B0609020204030204" pitchFamily="49" charset="0"/>
              </a:rPr>
              <a:t>rdf:RDF</a:t>
            </a:r>
            <a:endParaRPr lang="en-CA" sz="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dirty="0" smtClean="0">
                <a:latin typeface="Consolas" panose="020B0609020204030204" pitchFamily="49" charset="0"/>
              </a:rPr>
              <a:t>(…)</a:t>
            </a:r>
            <a:endParaRPr lang="en-CA" sz="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xmlns:d2rq="http://www.wiwiss.fu-berlin.de/suhl/bizer/D2RQ/0.1#"&gt;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&lt;</a:t>
            </a:r>
            <a:r>
              <a:rPr lang="en-CA" sz="700" dirty="0" err="1">
                <a:latin typeface="Consolas" panose="020B0609020204030204" pitchFamily="49" charset="0"/>
              </a:rPr>
              <a:t>rdf:Description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rdf:about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="http://data.nobelprize.org/resource/laureate/669"&gt;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</a:t>
            </a:r>
            <a:r>
              <a:rPr lang="en-CA" sz="700" dirty="0" err="1">
                <a:latin typeface="Consolas" panose="020B0609020204030204" pitchFamily="49" charset="0"/>
              </a:rPr>
              <a:t>dbpedia-owl:deathPlace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dbpedia-owl:Country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rdf:about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Saint_Lucia</a:t>
            </a:r>
            <a:r>
              <a:rPr lang="en-CA" sz="7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foaf:page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="http://data.nobelprize.org/page/country/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rdfs:isDefinedBy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&lt;</a:t>
            </a:r>
            <a:r>
              <a:rPr lang="en-CA" sz="700" dirty="0" err="1">
                <a:latin typeface="Consolas" panose="020B0609020204030204" pitchFamily="49" charset="0"/>
              </a:rPr>
              <a:t>foaf:Document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rdf:about</a:t>
            </a:r>
            <a:r>
              <a:rPr lang="en-CA" sz="700" dirty="0">
                <a:latin typeface="Consolas" panose="020B0609020204030204" pitchFamily="49" charset="0"/>
              </a:rPr>
              <a:t>="http://data.nobelprize.org/data/country/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prv:containedBy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="http://data.nobelprize.org/dataset"/&gt;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void:inDataset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="http://data.nobelprize.org/dataset"/&gt;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dcterms:date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rdf:datatype</a:t>
            </a:r>
            <a:r>
              <a:rPr lang="en-CA" sz="700" dirty="0">
                <a:latin typeface="Consolas" panose="020B0609020204030204" pitchFamily="49" charset="0"/>
              </a:rPr>
              <a:t>="http://www.w3.org/2001/XMLSchema#dateTime"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&gt;2021-01-22T00:58:19.897Z&lt;/</a:t>
            </a:r>
            <a:r>
              <a:rPr lang="en-CA" sz="700" dirty="0" err="1">
                <a:latin typeface="Consolas" panose="020B0609020204030204" pitchFamily="49" charset="0"/>
              </a:rPr>
              <a:t>dcterms:date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rdf:type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="http://purl.org/net/provenance/</a:t>
            </a:r>
            <a:r>
              <a:rPr lang="en-CA" sz="700" dirty="0" err="1">
                <a:latin typeface="Consolas" panose="020B0609020204030204" pitchFamily="49" charset="0"/>
              </a:rPr>
              <a:t>ns#DataItem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&gt;RDF Description of Saint Lucia&lt;/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  &lt;</a:t>
            </a:r>
            <a:r>
              <a:rPr lang="en-CA" sz="700" dirty="0" err="1">
                <a:latin typeface="Consolas" panose="020B0609020204030204" pitchFamily="49" charset="0"/>
              </a:rPr>
              <a:t>foaf:primaryTopic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  &lt;/</a:t>
            </a:r>
            <a:r>
              <a:rPr lang="en-CA" sz="700" dirty="0" err="1">
                <a:latin typeface="Consolas" panose="020B0609020204030204" pitchFamily="49" charset="0"/>
              </a:rPr>
              <a:t>foaf:Document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&lt;/</a:t>
            </a:r>
            <a:r>
              <a:rPr lang="en-CA" sz="700" dirty="0" err="1">
                <a:latin typeface="Consolas" panose="020B0609020204030204" pitchFamily="49" charset="0"/>
              </a:rPr>
              <a:t>rdfs:isDefinedBy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owl:sameAs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="http://dbpedia.org/resource/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  &lt;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&gt;Saint Lucia&lt;/</a:t>
            </a:r>
            <a:r>
              <a:rPr lang="en-CA" sz="700" dirty="0" err="1">
                <a:latin typeface="Consolas" panose="020B0609020204030204" pitchFamily="49" charset="0"/>
              </a:rPr>
              <a:t>rdfs:label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  &lt;/</a:t>
            </a:r>
            <a:r>
              <a:rPr lang="en-CA" sz="700" dirty="0" err="1">
                <a:latin typeface="Consolas" panose="020B0609020204030204" pitchFamily="49" charset="0"/>
              </a:rPr>
              <a:t>dbpedia-owl:Country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&lt;/</a:t>
            </a:r>
            <a:r>
              <a:rPr lang="en-CA" sz="700" dirty="0" err="1">
                <a:latin typeface="Consolas" panose="020B0609020204030204" pitchFamily="49" charset="0"/>
              </a:rPr>
              <a:t>dbpedia-owl:deathPlace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  &lt;</a:t>
            </a:r>
            <a:r>
              <a:rPr lang="en-CA" sz="700" dirty="0" err="1">
                <a:latin typeface="Consolas" panose="020B0609020204030204" pitchFamily="49" charset="0"/>
              </a:rPr>
              <a:t>dbpedia-owl:birthPlace</a:t>
            </a:r>
            <a:r>
              <a:rPr lang="en-CA" sz="700" dirty="0">
                <a:latin typeface="Consolas" panose="020B0609020204030204" pitchFamily="49" charset="0"/>
              </a:rPr>
              <a:t> </a:t>
            </a:r>
            <a:r>
              <a:rPr lang="en-CA" sz="700" dirty="0" err="1">
                <a:latin typeface="Consolas" panose="020B0609020204030204" pitchFamily="49" charset="0"/>
              </a:rPr>
              <a:t>rdf:resource</a:t>
            </a:r>
            <a:r>
              <a:rPr lang="en-CA" sz="700" dirty="0">
                <a:latin typeface="Consolas" panose="020B0609020204030204" pitchFamily="49" charset="0"/>
              </a:rPr>
              <a:t>="http://data.nobelprize.org/resource/country/</a:t>
            </a:r>
            <a:r>
              <a:rPr lang="en-CA" sz="700" dirty="0" err="1">
                <a:latin typeface="Consolas" panose="020B0609020204030204" pitchFamily="49" charset="0"/>
              </a:rPr>
              <a:t>Saint_Lucia</a:t>
            </a:r>
            <a:r>
              <a:rPr lang="en-CA" sz="700" dirty="0">
                <a:latin typeface="Consolas" panose="020B0609020204030204" pitchFamily="49" charset="0"/>
              </a:rPr>
              <a:t>"/&gt;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  &lt;/</a:t>
            </a:r>
            <a:r>
              <a:rPr lang="en-CA" sz="700" dirty="0" err="1">
                <a:latin typeface="Consolas" panose="020B0609020204030204" pitchFamily="49" charset="0"/>
              </a:rPr>
              <a:t>rdf:Description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700" dirty="0">
                <a:latin typeface="Consolas" panose="020B0609020204030204" pitchFamily="49" charset="0"/>
              </a:rPr>
              <a:t>&lt;/</a:t>
            </a:r>
            <a:r>
              <a:rPr lang="en-CA" sz="700" dirty="0" err="1">
                <a:latin typeface="Consolas" panose="020B0609020204030204" pitchFamily="49" charset="0"/>
              </a:rPr>
              <a:t>rdf:RDF</a:t>
            </a:r>
            <a:r>
              <a:rPr lang="en-CA" sz="7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047" y="620485"/>
            <a:ext cx="3726538" cy="32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Representations</a:t>
            </a:r>
            <a:r>
              <a:rPr lang="fr-CA" dirty="0" smtClean="0"/>
              <a:t> multiples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28853"/>
            <a:ext cx="2137976" cy="2558799"/>
          </a:xfrm>
          <a:prstGeom prst="rect">
            <a:avLst/>
          </a:prstGeom>
        </p:spPr>
      </p:pic>
      <p:sp>
        <p:nvSpPr>
          <p:cNvPr id="6" name="AutoShape 2" descr="PIV -Normes graphiques"/>
          <p:cNvSpPr>
            <a:spLocks noChangeAspect="1" noChangeArrowheads="1"/>
          </p:cNvSpPr>
          <p:nvPr/>
        </p:nvSpPr>
        <p:spPr bwMode="auto">
          <a:xfrm>
            <a:off x="155575" y="-555625"/>
            <a:ext cx="39147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0" y="3112782"/>
            <a:ext cx="3028406" cy="822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63" y="1498405"/>
            <a:ext cx="2469693" cy="971155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5" idx="3"/>
          </p:cNvCxnSpPr>
          <p:nvPr/>
        </p:nvCxnSpPr>
        <p:spPr>
          <a:xfrm flipV="1">
            <a:off x="3006656" y="1730829"/>
            <a:ext cx="1245304" cy="9774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3"/>
          </p:cNvCxnSpPr>
          <p:nvPr/>
        </p:nvCxnSpPr>
        <p:spPr>
          <a:xfrm>
            <a:off x="3006656" y="2708253"/>
            <a:ext cx="1349807" cy="8159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30659" y="1428853"/>
            <a:ext cx="218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Données en continue</a:t>
            </a:r>
          </a:p>
          <a:p>
            <a:r>
              <a:rPr lang="fr-CA" dirty="0" smtClean="0"/>
              <a:t>(CSV)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7464143" y="3154918"/>
            <a:ext cx="12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Statistiques</a:t>
            </a:r>
          </a:p>
          <a:p>
            <a:r>
              <a:rPr lang="fr-CA" dirty="0" smtClean="0"/>
              <a:t>(CSV)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07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37" y="205979"/>
            <a:ext cx="8471263" cy="407815"/>
          </a:xfrm>
        </p:spPr>
        <p:txBody>
          <a:bodyPr>
            <a:noAutofit/>
          </a:bodyPr>
          <a:lstStyle/>
          <a:p>
            <a:r>
              <a:rPr lang="fr-CA" sz="3200" dirty="0" err="1" smtClean="0"/>
              <a:t>Linked</a:t>
            </a:r>
            <a:r>
              <a:rPr lang="fr-CA" sz="3200" dirty="0" smtClean="0"/>
              <a:t> Data « GSIP »</a:t>
            </a:r>
            <a:endParaRPr lang="en-CA" sz="3200" dirty="0"/>
          </a:p>
        </p:txBody>
      </p:sp>
      <p:sp>
        <p:nvSpPr>
          <p:cNvPr id="4" name="Oval 3"/>
          <p:cNvSpPr/>
          <p:nvPr/>
        </p:nvSpPr>
        <p:spPr>
          <a:xfrm>
            <a:off x="3456264" y="1191237"/>
            <a:ext cx="210851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BassinVersant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57200" y="20469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609600" y="21993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762000" y="2351714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6845417" y="3848210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Représentation</a:t>
            </a:r>
            <a:endParaRPr lang="en-CA" dirty="0"/>
          </a:p>
        </p:txBody>
      </p:sp>
      <p:sp>
        <p:nvSpPr>
          <p:cNvPr id="9" name="Oval 8"/>
          <p:cNvSpPr/>
          <p:nvPr/>
        </p:nvSpPr>
        <p:spPr>
          <a:xfrm>
            <a:off x="5854118" y="2036028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Puits</a:t>
            </a:r>
            <a:endParaRPr lang="en-CA" dirty="0"/>
          </a:p>
        </p:txBody>
      </p:sp>
      <p:sp>
        <p:nvSpPr>
          <p:cNvPr id="10" name="Oval 9"/>
          <p:cNvSpPr/>
          <p:nvPr/>
        </p:nvSpPr>
        <p:spPr>
          <a:xfrm>
            <a:off x="6006518" y="23461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1" name="Oval 10"/>
          <p:cNvSpPr/>
          <p:nvPr/>
        </p:nvSpPr>
        <p:spPr>
          <a:xfrm>
            <a:off x="6158918" y="24985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Thing</a:t>
            </a:r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6311318" y="2650921"/>
            <a:ext cx="2055303" cy="545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J</a:t>
            </a:r>
            <a:r>
              <a:rPr lang="fr-CA" dirty="0" smtClean="0"/>
              <a:t>auge</a:t>
            </a:r>
            <a:endParaRPr lang="en-CA" dirty="0"/>
          </a:p>
        </p:txBody>
      </p:sp>
      <p:cxnSp>
        <p:nvCxnSpPr>
          <p:cNvPr id="14" name="Curved Connector 13"/>
          <p:cNvCxnSpPr>
            <a:stCxn id="4" idx="2"/>
            <a:endCxn id="5" idx="0"/>
          </p:cNvCxnSpPr>
          <p:nvPr/>
        </p:nvCxnSpPr>
        <p:spPr>
          <a:xfrm rot="10800000" flipV="1">
            <a:off x="1377892" y="1463878"/>
            <a:ext cx="2078372" cy="5830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" idx="2"/>
            <a:endCxn id="6" idx="0"/>
          </p:cNvCxnSpPr>
          <p:nvPr/>
        </p:nvCxnSpPr>
        <p:spPr>
          <a:xfrm rot="10800000" flipV="1">
            <a:off x="1530292" y="1463878"/>
            <a:ext cx="1925972" cy="7354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4" idx="2"/>
            <a:endCxn id="7" idx="0"/>
          </p:cNvCxnSpPr>
          <p:nvPr/>
        </p:nvCxnSpPr>
        <p:spPr>
          <a:xfrm rot="10800000" flipV="1">
            <a:off x="1682692" y="1463878"/>
            <a:ext cx="1773572" cy="88783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4" idx="2"/>
            <a:endCxn id="32" idx="0"/>
          </p:cNvCxnSpPr>
          <p:nvPr/>
        </p:nvCxnSpPr>
        <p:spPr>
          <a:xfrm rot="10800000" flipV="1">
            <a:off x="1815518" y="1463879"/>
            <a:ext cx="1640747" cy="10346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4" idx="6"/>
            <a:endCxn id="9" idx="7"/>
          </p:cNvCxnSpPr>
          <p:nvPr/>
        </p:nvCxnSpPr>
        <p:spPr>
          <a:xfrm>
            <a:off x="5564777" y="1463879"/>
            <a:ext cx="2043652" cy="65200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6"/>
            <a:endCxn id="10" idx="0"/>
          </p:cNvCxnSpPr>
          <p:nvPr/>
        </p:nvCxnSpPr>
        <p:spPr>
          <a:xfrm>
            <a:off x="5564777" y="1463879"/>
            <a:ext cx="1469393" cy="88224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2" idx="4"/>
            <a:endCxn id="4" idx="4"/>
          </p:cNvCxnSpPr>
          <p:nvPr/>
        </p:nvCxnSpPr>
        <p:spPr>
          <a:xfrm rot="5400000" flipH="1">
            <a:off x="5194904" y="1052139"/>
            <a:ext cx="1459684" cy="2828449"/>
          </a:xfrm>
          <a:prstGeom prst="curvedConnector3">
            <a:avLst>
              <a:gd name="adj1" fmla="val -15661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6387" y="3045430"/>
            <a:ext cx="404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</a:t>
            </a:r>
            <a:r>
              <a:rPr lang="en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bassin</a:t>
            </a:r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versant </a:t>
            </a:r>
            <a:r>
              <a:rPr lang="en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selon</a:t>
            </a:r>
            <a:r>
              <a:rPr lang="en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ECCC</a:t>
            </a:r>
          </a:p>
          <a:p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même bassin versant selon </a:t>
            </a:r>
            <a:r>
              <a:rPr lang="fr-CA" sz="1200" dirty="0" err="1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RNCan</a:t>
            </a:r>
            <a:endParaRPr lang="fr-CA" sz="1200" dirty="0" smtClean="0">
              <a:solidFill>
                <a:srgbClr val="007B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 même bassin versant </a:t>
            </a:r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selon la</a:t>
            </a:r>
            <a:r>
              <a:rPr lang="fr-CA" sz="1200" dirty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CA" sz="1200" dirty="0" smtClean="0">
                <a:solidFill>
                  <a:srgbClr val="007B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province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81351" y="337696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urveilléPar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55361" y="1284300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83916" y="1826621"/>
            <a:ext cx="12052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u="sng" dirty="0" err="1" smtClean="0">
                <a:solidFill>
                  <a:srgbClr val="005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surveille</a:t>
            </a:r>
            <a:endParaRPr lang="en-CA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Curved Connector 26"/>
          <p:cNvCxnSpPr>
            <a:stCxn id="12" idx="6"/>
            <a:endCxn id="8" idx="0"/>
          </p:cNvCxnSpPr>
          <p:nvPr/>
        </p:nvCxnSpPr>
        <p:spPr>
          <a:xfrm flipH="1">
            <a:off x="7766109" y="2923563"/>
            <a:ext cx="600512" cy="924647"/>
          </a:xfrm>
          <a:prstGeom prst="curvedConnector4">
            <a:avLst>
              <a:gd name="adj1" fmla="val -38068"/>
              <a:gd name="adj2" fmla="val 647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94825" y="2498521"/>
            <a:ext cx="1841383" cy="520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Représentation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302208" y="838540"/>
            <a:ext cx="417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Représentation = modèle / </a:t>
            </a:r>
            <a:r>
              <a:rPr lang="fr-CA" dirty="0" err="1" smtClean="0"/>
              <a:t>infoset</a:t>
            </a:r>
            <a:r>
              <a:rPr lang="fr-CA" dirty="0" smtClean="0"/>
              <a:t> (disons)</a:t>
            </a:r>
            <a:endParaRPr lang="en-CA" dirty="0"/>
          </a:p>
        </p:txBody>
      </p:sp>
      <p:sp>
        <p:nvSpPr>
          <p:cNvPr id="26" name="Rectangle 25"/>
          <p:cNvSpPr/>
          <p:nvPr/>
        </p:nvSpPr>
        <p:spPr>
          <a:xfrm>
            <a:off x="3797748" y="3600762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Representations</a:t>
            </a:r>
            <a:endParaRPr lang="en-CA" dirty="0"/>
          </a:p>
        </p:txBody>
      </p:sp>
      <p:sp>
        <p:nvSpPr>
          <p:cNvPr id="29" name="Rectangle 28"/>
          <p:cNvSpPr/>
          <p:nvPr/>
        </p:nvSpPr>
        <p:spPr>
          <a:xfrm>
            <a:off x="3930573" y="3747569"/>
            <a:ext cx="1841383" cy="520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Formats</a:t>
            </a:r>
            <a:endParaRPr lang="en-CA" dirty="0"/>
          </a:p>
        </p:txBody>
      </p:sp>
      <p:cxnSp>
        <p:nvCxnSpPr>
          <p:cNvPr id="30" name="Curved Connector 29"/>
          <p:cNvCxnSpPr>
            <a:stCxn id="32" idx="3"/>
            <a:endCxn id="26" idx="0"/>
          </p:cNvCxnSpPr>
          <p:nvPr/>
        </p:nvCxnSpPr>
        <p:spPr>
          <a:xfrm>
            <a:off x="2736208" y="2758580"/>
            <a:ext cx="1982232" cy="84218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32" idx="3"/>
            <a:endCxn id="29" idx="0"/>
          </p:cNvCxnSpPr>
          <p:nvPr/>
        </p:nvCxnSpPr>
        <p:spPr>
          <a:xfrm>
            <a:off x="2736208" y="2758580"/>
            <a:ext cx="2115057" cy="98898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55" y="18544"/>
            <a:ext cx="2593598" cy="1452415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146458" y="3722125"/>
            <a:ext cx="646631" cy="62701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 smtClean="0"/>
              <a:t>NIR</a:t>
            </a:r>
            <a:endParaRPr lang="en-CA" sz="1400" dirty="0"/>
          </a:p>
        </p:txBody>
      </p:sp>
      <p:sp>
        <p:nvSpPr>
          <p:cNvPr id="38" name="Oval 37"/>
          <p:cNvSpPr/>
          <p:nvPr/>
        </p:nvSpPr>
        <p:spPr>
          <a:xfrm>
            <a:off x="2452004" y="3730304"/>
            <a:ext cx="646631" cy="6270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dirty="0"/>
              <a:t>D</a:t>
            </a:r>
            <a:r>
              <a:rPr lang="fr-CA" sz="1400" dirty="0" smtClean="0"/>
              <a:t>IR</a:t>
            </a:r>
            <a:endParaRPr lang="en-CA" sz="1400" dirty="0"/>
          </a:p>
        </p:txBody>
      </p:sp>
      <p:cxnSp>
        <p:nvCxnSpPr>
          <p:cNvPr id="39" name="Straight Arrow Connector 38"/>
          <p:cNvCxnSpPr>
            <a:stCxn id="37" idx="6"/>
            <a:endCxn id="42" idx="2"/>
          </p:cNvCxnSpPr>
          <p:nvPr/>
        </p:nvCxnSpPr>
        <p:spPr>
          <a:xfrm>
            <a:off x="793089" y="4035634"/>
            <a:ext cx="4608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53966" y="3722125"/>
            <a:ext cx="646631" cy="6270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1200" dirty="0" smtClean="0"/>
              <a:t>MIR</a:t>
            </a:r>
            <a:endParaRPr lang="en-CA" sz="1200" dirty="0"/>
          </a:p>
        </p:txBody>
      </p:sp>
      <p:cxnSp>
        <p:nvCxnSpPr>
          <p:cNvPr id="43" name="Straight Arrow Connector 42"/>
          <p:cNvCxnSpPr>
            <a:stCxn id="42" idx="6"/>
            <a:endCxn id="38" idx="2"/>
          </p:cNvCxnSpPr>
          <p:nvPr/>
        </p:nvCxnSpPr>
        <p:spPr>
          <a:xfrm>
            <a:off x="1900597" y="4035634"/>
            <a:ext cx="551407" cy="8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3 paliers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NIR: Non-Information Resource (la chose)</a:t>
            </a:r>
          </a:p>
          <a:p>
            <a:r>
              <a:rPr lang="fr-CA" dirty="0" smtClean="0"/>
              <a:t>MIR: </a:t>
            </a:r>
            <a:r>
              <a:rPr lang="fr-CA" dirty="0" err="1" smtClean="0"/>
              <a:t>Metadonnées</a:t>
            </a:r>
            <a:r>
              <a:rPr lang="fr-CA" dirty="0" smtClean="0"/>
              <a:t> sur la chose (landing page)</a:t>
            </a:r>
          </a:p>
          <a:p>
            <a:r>
              <a:rPr lang="fr-CA" dirty="0" smtClean="0"/>
              <a:t>DIR: Données sur la chose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66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Modèle </a:t>
            </a:r>
            <a:r>
              <a:rPr lang="fr-CA" dirty="0" smtClean="0"/>
              <a:t>GSIP (amélioré par SELFIE)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989" y="1095666"/>
            <a:ext cx="3984171" cy="3038746"/>
          </a:xfrm>
        </p:spPr>
        <p:txBody>
          <a:bodyPr>
            <a:normAutofit fontScale="77500" lnSpcReduction="20000"/>
          </a:bodyPr>
          <a:lstStyle/>
          <a:p>
            <a:r>
              <a:rPr lang="fr-CA" dirty="0" smtClean="0"/>
              <a:t>Les vraies choses sont connectées à d’autres vraies choses.</a:t>
            </a:r>
          </a:p>
          <a:p>
            <a:r>
              <a:rPr lang="fr-CA" dirty="0" smtClean="0"/>
              <a:t>Les choses sont connectées à des représentations.</a:t>
            </a:r>
          </a:p>
          <a:p>
            <a:r>
              <a:rPr lang="fr-CA" dirty="0" smtClean="0"/>
              <a:t>Les représentations peuvent avoir plusieurs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9512"/>
          <a:stretch/>
        </p:blipFill>
        <p:spPr>
          <a:xfrm>
            <a:off x="4314555" y="1063229"/>
            <a:ext cx="4776576" cy="310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6424" y="1994732"/>
            <a:ext cx="170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Représentations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0564" y="2516464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F</a:t>
            </a:r>
            <a:r>
              <a:rPr lang="fr-CA" dirty="0" smtClean="0">
                <a:solidFill>
                  <a:srgbClr val="FF0000"/>
                </a:solidFill>
              </a:rPr>
              <a:t>ormats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2613" y="3075437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Autres choses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354" y="27549"/>
            <a:ext cx="8229600" cy="857250"/>
          </a:xfrm>
        </p:spPr>
        <p:txBody>
          <a:bodyPr/>
          <a:lstStyle/>
          <a:p>
            <a:r>
              <a:rPr lang="fr-CA" dirty="0" smtClean="0"/>
              <a:t>Mais est-ce différent ?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363685" y="1660155"/>
            <a:ext cx="627018" cy="8360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4572000" y="1660155"/>
            <a:ext cx="627018" cy="18070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363685" y="2496177"/>
            <a:ext cx="627018" cy="12148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580607" y="1782465"/>
            <a:ext cx="12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in band »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1358538" y="3025614"/>
            <a:ext cx="162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out of band»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455922" y="1727144"/>
            <a:ext cx="12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in band »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363685" y="1188498"/>
            <a:ext cx="67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GSIP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4397830" y="1177026"/>
            <a:ext cx="119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Classique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4572000" y="3467183"/>
            <a:ext cx="627018" cy="243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5455921" y="3341691"/>
            <a:ext cx="168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« Out of band»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6037218" y="2186408"/>
            <a:ext cx="221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MIR / DIR sont la même chose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471353" y="2265540"/>
            <a:ext cx="221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MIR / DIR sont distincts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53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fr-CA" dirty="0" smtClean="0"/>
              <a:t>Les IDG classiques fournissent une méthode pour accéder aux jeux de données de façon standard, mais n’aide pas à connecter les </a:t>
            </a:r>
            <a:r>
              <a:rPr lang="fr-CA" dirty="0" err="1" smtClean="0"/>
              <a:t>entitées</a:t>
            </a:r>
            <a:r>
              <a:rPr lang="fr-CA" dirty="0" smtClean="0"/>
              <a:t> décrites </a:t>
            </a:r>
            <a:r>
              <a:rPr lang="fr-CA" b="1" dirty="0" smtClean="0"/>
              <a:t>entre</a:t>
            </a:r>
            <a:r>
              <a:rPr lang="fr-CA" dirty="0" smtClean="0"/>
              <a:t> les IDG.</a:t>
            </a:r>
          </a:p>
          <a:p>
            <a:r>
              <a:rPr lang="fr-CA" dirty="0" smtClean="0"/>
              <a:t>Des identifiants web (URI) et une infrastructure appropriée permet de connecter les entités reliées à l’eau aux données qui leurs sont associées. </a:t>
            </a:r>
          </a:p>
          <a:p>
            <a:r>
              <a:rPr lang="fr-CA" dirty="0" smtClean="0"/>
              <a:t>Une ontologie fourni un sens aux liens entre les entités pour traverser les entités d’intérêt.</a:t>
            </a:r>
            <a:endParaRPr lang="en-CA" dirty="0" smtClean="0"/>
          </a:p>
          <a:p>
            <a:r>
              <a:rPr lang="fr-CA" dirty="0" smtClean="0"/>
              <a:t>Ceci va permettre à des applications utilisant des données de façon intensive de moissonner les données de plusieurs sources.</a:t>
            </a:r>
          </a:p>
          <a:p>
            <a:pPr marL="0" indent="0">
              <a:buNone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8147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Remerciements</a:t>
            </a:r>
            <a:endParaRPr lang="en-CA" dirty="0"/>
          </a:p>
        </p:txBody>
      </p:sp>
      <p:sp>
        <p:nvSpPr>
          <p:cNvPr id="2253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943600" y="4914900"/>
            <a:ext cx="3200400" cy="1714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17910" indent="-1607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00113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5728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C54BF5-56E3-4A20-8194-2DDEAA5C8128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pic>
        <p:nvPicPr>
          <p:cNvPr id="2253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44" y="1568947"/>
            <a:ext cx="1713607" cy="3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2057400"/>
            <a:ext cx="576858" cy="57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Box 8"/>
          <p:cNvSpPr txBox="1">
            <a:spLocks noChangeArrowheads="1"/>
          </p:cNvSpPr>
          <p:nvPr/>
        </p:nvSpPr>
        <p:spPr bwMode="auto">
          <a:xfrm>
            <a:off x="2000250" y="1979713"/>
            <a:ext cx="1114425" cy="104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 dirty="0"/>
              <a:t>Boyan Brodaric</a:t>
            </a:r>
          </a:p>
          <a:p>
            <a:r>
              <a:rPr lang="en-CA" altLang="en-US" sz="563" dirty="0"/>
              <a:t>Eric Boisvert</a:t>
            </a:r>
          </a:p>
          <a:p>
            <a:r>
              <a:rPr lang="en-CA" altLang="en-US" sz="563" dirty="0"/>
              <a:t>Heryk Julien</a:t>
            </a:r>
          </a:p>
          <a:p>
            <a:r>
              <a:rPr lang="en-CA" altLang="en-US" sz="563" dirty="0"/>
              <a:t>Alex Smirnoff</a:t>
            </a:r>
          </a:p>
          <a:p>
            <a:endParaRPr lang="en-CA" altLang="en-US" sz="563" dirty="0"/>
          </a:p>
          <a:p>
            <a:r>
              <a:rPr lang="en-CA" altLang="en-US" sz="563" dirty="0"/>
              <a:t>Mike Major</a:t>
            </a:r>
          </a:p>
          <a:p>
            <a:r>
              <a:rPr lang="en-CA" altLang="en-US" sz="563" dirty="0"/>
              <a:t>Mark Sondheim</a:t>
            </a:r>
          </a:p>
          <a:p>
            <a:r>
              <a:rPr lang="en-CA" altLang="en-US" sz="563" dirty="0"/>
              <a:t>Marie-Eve Martin</a:t>
            </a:r>
          </a:p>
          <a:p>
            <a:r>
              <a:rPr lang="en-CA" altLang="en-US" sz="563" dirty="0"/>
              <a:t>Denis Boutin</a:t>
            </a:r>
          </a:p>
          <a:p>
            <a:r>
              <a:rPr lang="fr-CA" altLang="en-US" sz="563" dirty="0"/>
              <a:t>David </a:t>
            </a:r>
            <a:r>
              <a:rPr lang="fr-CA" altLang="en-US" sz="563" dirty="0" err="1"/>
              <a:t>Lagüe</a:t>
            </a:r>
            <a:endParaRPr lang="en-CA" altLang="en-US" sz="563" dirty="0"/>
          </a:p>
          <a:p>
            <a:endParaRPr lang="en-CA" altLang="en-US" sz="563" dirty="0"/>
          </a:p>
        </p:txBody>
      </p:sp>
      <p:pic>
        <p:nvPicPr>
          <p:cNvPr id="2253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1600200"/>
            <a:ext cx="2207419" cy="2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Box 14"/>
          <p:cNvSpPr txBox="1">
            <a:spLocks noChangeArrowheads="1"/>
          </p:cNvSpPr>
          <p:nvPr/>
        </p:nvSpPr>
        <p:spPr bwMode="auto">
          <a:xfrm>
            <a:off x="5043488" y="1979712"/>
            <a:ext cx="1114425" cy="35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Doug Stiff</a:t>
            </a:r>
          </a:p>
          <a:p>
            <a:r>
              <a:rPr lang="en-CA" altLang="en-US" sz="563"/>
              <a:t>Lingling Liu</a:t>
            </a:r>
          </a:p>
          <a:p>
            <a:r>
              <a:rPr lang="en-CA" altLang="en-US" sz="563"/>
              <a:t>Tom Kralidis</a:t>
            </a:r>
          </a:p>
        </p:txBody>
      </p:sp>
      <p:pic>
        <p:nvPicPr>
          <p:cNvPr id="2253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1" y="2670870"/>
            <a:ext cx="80903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9" name="TextBox 17"/>
          <p:cNvSpPr txBox="1">
            <a:spLocks noChangeArrowheads="1"/>
          </p:cNvSpPr>
          <p:nvPr/>
        </p:nvSpPr>
        <p:spPr bwMode="auto">
          <a:xfrm>
            <a:off x="5086350" y="3070920"/>
            <a:ext cx="1114425" cy="35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Dave Blodgett</a:t>
            </a:r>
          </a:p>
          <a:p>
            <a:r>
              <a:rPr lang="en-CA" altLang="en-US" sz="563"/>
              <a:t>Al Rea</a:t>
            </a:r>
          </a:p>
          <a:p>
            <a:r>
              <a:rPr lang="en-CA" altLang="en-US" sz="563"/>
              <a:t>Susan Buto</a:t>
            </a:r>
          </a:p>
        </p:txBody>
      </p:sp>
      <p:pic>
        <p:nvPicPr>
          <p:cNvPr id="22540" name="Picture 14" descr="International Joint Commiss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3096816"/>
            <a:ext cx="675085" cy="6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TextBox 17"/>
          <p:cNvSpPr txBox="1">
            <a:spLocks noChangeArrowheads="1"/>
          </p:cNvSpPr>
          <p:nvPr/>
        </p:nvSpPr>
        <p:spPr bwMode="auto">
          <a:xfrm>
            <a:off x="3580805" y="3771900"/>
            <a:ext cx="1114425" cy="26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563"/>
              <a:t>Wayne Jenkinson</a:t>
            </a:r>
          </a:p>
          <a:p>
            <a:r>
              <a:rPr lang="en-CA" altLang="en-US" sz="563"/>
              <a:t>Michael Liatta</a:t>
            </a:r>
          </a:p>
        </p:txBody>
      </p:sp>
    </p:spTree>
    <p:extLst>
      <p:ext uri="{BB962C8B-B14F-4D97-AF65-F5344CB8AC3E}">
        <p14:creationId xmlns:p14="http://schemas.microsoft.com/office/powerpoint/2010/main" val="15426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379823" cy="611088"/>
          </a:xfrm>
        </p:spPr>
        <p:txBody>
          <a:bodyPr>
            <a:noAutofit/>
          </a:bodyPr>
          <a:lstStyle/>
          <a:p>
            <a:r>
              <a:rPr lang="fr-CA" sz="2400" dirty="0" smtClean="0"/>
              <a:t>Expérience d’</a:t>
            </a:r>
            <a:r>
              <a:rPr lang="fr-CA" sz="2400" dirty="0" err="1" smtClean="0"/>
              <a:t>intéropérabilité</a:t>
            </a:r>
            <a:r>
              <a:rPr lang="fr-CA" sz="2400" dirty="0" smtClean="0"/>
              <a:t> Eaux souterraines – Eaux de surface (GSIP)</a:t>
            </a:r>
            <a:endParaRPr lang="en-CA" sz="2400" dirty="0"/>
          </a:p>
        </p:txBody>
      </p:sp>
      <p:sp>
        <p:nvSpPr>
          <p:cNvPr id="1843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943600" y="4914900"/>
            <a:ext cx="3200400" cy="1714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17910" indent="-1607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4293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00113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157288" indent="-1285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41446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167163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928813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185988" indent="-128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B86D76-EE6E-456C-821C-9ADF8386BFED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19459" name="TextBox 1"/>
          <p:cNvSpPr txBox="1">
            <a:spLocks noChangeArrowheads="1"/>
          </p:cNvSpPr>
          <p:nvPr/>
        </p:nvSpPr>
        <p:spPr bwMode="auto">
          <a:xfrm>
            <a:off x="1771650" y="1327845"/>
            <a:ext cx="2457450" cy="3191515"/>
          </a:xfrm>
          <a:prstGeom prst="rect">
            <a:avLst/>
          </a:prstGeom>
          <a:solidFill>
            <a:srgbClr val="557D55">
              <a:alpha val="25882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Objectifs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Infrastructure nat. hydro: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err="1" smtClean="0">
                <a:cs typeface="Arial" panose="020B0604020202020204" pitchFamily="34" charset="0"/>
              </a:rPr>
              <a:t>Rendre</a:t>
            </a:r>
            <a:r>
              <a:rPr lang="en-US" altLang="en-US" sz="1350" dirty="0" smtClean="0">
                <a:cs typeface="Arial" panose="020B0604020202020204" pitchFamily="34" charset="0"/>
              </a:rPr>
              <a:t> les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données</a:t>
            </a:r>
            <a:r>
              <a:rPr lang="en-US" altLang="en-US" sz="1350" dirty="0" smtClean="0">
                <a:cs typeface="Arial" panose="020B0604020202020204" pitchFamily="34" charset="0"/>
              </a:rPr>
              <a:t> hydro plus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faciles</a:t>
            </a:r>
            <a:r>
              <a:rPr lang="en-US" altLang="en-US" sz="1350" dirty="0" smtClean="0">
                <a:cs typeface="Arial" panose="020B0604020202020204" pitchFamily="34" charset="0"/>
              </a:rPr>
              <a:t> à </a:t>
            </a:r>
            <a:r>
              <a:rPr lang="en-US" altLang="en-US" sz="1350" dirty="0" err="1" smtClean="0">
                <a:cs typeface="Arial" panose="020B0604020202020204" pitchFamily="34" charset="0"/>
              </a:rPr>
              <a:t>trouver</a:t>
            </a:r>
            <a:r>
              <a:rPr lang="en-US" altLang="en-US" sz="1350" dirty="0" smtClean="0">
                <a:cs typeface="Arial" panose="020B0604020202020204" pitchFamily="34" charset="0"/>
              </a:rPr>
              <a:t>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utiliser</a:t>
            </a:r>
            <a:r>
              <a:rPr lang="en-US" altLang="en-US" sz="1350" dirty="0" smtClean="0">
                <a:cs typeface="Arial" panose="020B0604020202020204" pitchFamily="34" charset="0"/>
              </a:rPr>
              <a:t>.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Methodes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1125"/>
              </a:spcAft>
              <a:defRPr/>
            </a:pPr>
            <a:r>
              <a:rPr lang="en-US" altLang="en-US" sz="1350" dirty="0" err="1" smtClean="0">
                <a:cs typeface="Arial" panose="020B0604020202020204" pitchFamily="34" charset="0"/>
              </a:rPr>
              <a:t>Outils</a:t>
            </a:r>
            <a:r>
              <a:rPr lang="en-US" altLang="en-US" sz="1350" dirty="0" smtClean="0">
                <a:cs typeface="Arial" panose="020B0604020202020204" pitchFamily="34" charset="0"/>
              </a:rPr>
              <a:t> du web </a:t>
            </a:r>
            <a:r>
              <a:rPr lang="en-US" altLang="en-US" sz="1350" dirty="0" err="1" smtClean="0">
                <a:cs typeface="Arial" panose="020B0604020202020204" pitchFamily="34" charset="0"/>
              </a:rPr>
              <a:t>sémantique</a:t>
            </a:r>
            <a:r>
              <a:rPr lang="en-US" altLang="en-US" sz="1350" dirty="0" smtClean="0">
                <a:cs typeface="Arial" panose="020B0604020202020204" pitchFamily="34" charset="0"/>
              </a:rPr>
              <a:t> pour augmenter la </a:t>
            </a:r>
            <a:r>
              <a:rPr lang="en-US" altLang="en-US" sz="1350" dirty="0" err="1" smtClean="0">
                <a:cs typeface="Arial" panose="020B0604020202020204" pitchFamily="34" charset="0"/>
              </a:rPr>
              <a:t>connectivité</a:t>
            </a:r>
            <a:r>
              <a:rPr lang="en-US" altLang="en-US" sz="1350" dirty="0" smtClean="0">
                <a:cs typeface="Arial" panose="020B0604020202020204" pitchFamily="34" charset="0"/>
              </a:rPr>
              <a:t>, la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découverte</a:t>
            </a:r>
            <a:r>
              <a:rPr lang="en-US" altLang="en-US" sz="1350" dirty="0" smtClean="0">
                <a:cs typeface="Arial" panose="020B0604020202020204" pitchFamily="34" charset="0"/>
              </a:rPr>
              <a:t>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l’accès</a:t>
            </a:r>
            <a:endParaRPr lang="en-US" altLang="en-US" sz="1350" dirty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Livrables</a:t>
            </a: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spcAft>
                <a:spcPts val="844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DL </a:t>
            </a:r>
            <a:r>
              <a:rPr lang="en-US" altLang="en-US" sz="1350" dirty="0" err="1" smtClean="0">
                <a:cs typeface="Arial" panose="020B0604020202020204" pitchFamily="34" charset="0"/>
              </a:rPr>
              <a:t>preuve</a:t>
            </a:r>
            <a:r>
              <a:rPr lang="en-US" altLang="en-US" sz="1350" dirty="0" smtClean="0">
                <a:cs typeface="Arial" panose="020B0604020202020204" pitchFamily="34" charset="0"/>
              </a:rPr>
              <a:t> de concept: </a:t>
            </a:r>
            <a:r>
              <a:rPr lang="en-US" altLang="en-US" sz="1350" dirty="0">
                <a:cs typeface="Arial" panose="020B0604020202020204" pitchFamily="34" charset="0"/>
              </a:rPr>
              <a:t>CAN </a:t>
            </a:r>
            <a:r>
              <a:rPr lang="en-US" altLang="en-US" sz="1350" dirty="0" smtClean="0">
                <a:cs typeface="Arial" panose="020B0604020202020204" pitchFamily="34" charset="0"/>
              </a:rPr>
              <a:t>et </a:t>
            </a:r>
            <a:r>
              <a:rPr lang="en-US" altLang="en-US" sz="1350" dirty="0">
                <a:cs typeface="Arial" panose="020B0604020202020204" pitchFamily="34" charset="0"/>
              </a:rPr>
              <a:t>CAN-US</a:t>
            </a:r>
            <a:endParaRPr lang="en-US" altLang="en-US" sz="506" dirty="0">
              <a:cs typeface="Arial" panose="020B0604020202020204" pitchFamily="34" charset="0"/>
            </a:endParaRPr>
          </a:p>
          <a:p>
            <a:pPr>
              <a:defRPr/>
            </a:pPr>
            <a:endParaRPr lang="en-US" altLang="en-US" sz="506" dirty="0">
              <a:cs typeface="Arial" panose="020B0604020202020204" pitchFamily="34" charset="0"/>
            </a:endParaRP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4443412" y="1327845"/>
            <a:ext cx="2757488" cy="2816156"/>
          </a:xfrm>
          <a:prstGeom prst="rect">
            <a:avLst/>
          </a:prstGeom>
          <a:solidFill>
            <a:srgbClr val="557D55">
              <a:alpha val="25882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Calendrier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  <a:endParaRPr lang="en-US" altLang="en-US" sz="135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>
                <a:cs typeface="Arial" panose="020B0604020202020204" pitchFamily="34" charset="0"/>
              </a:rPr>
              <a:t>CAN       (2017) [Richelieu]                 CAN-US (2018)</a:t>
            </a:r>
            <a:endParaRPr lang="en-US" altLang="en-US" sz="135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>
                <a:solidFill>
                  <a:schemeClr val="accent2"/>
                </a:solidFill>
                <a:cs typeface="Arial" panose="020B0604020202020204" pitchFamily="34" charset="0"/>
              </a:rPr>
              <a:t>Participants:</a:t>
            </a: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CGC, </a:t>
            </a:r>
            <a:r>
              <a:rPr lang="en-US" altLang="en-US" sz="1350" dirty="0">
                <a:cs typeface="Arial" panose="020B0604020202020204" pitchFamily="34" charset="0"/>
              </a:rPr>
              <a:t>CCMEO, ECCC, </a:t>
            </a:r>
            <a:r>
              <a:rPr lang="en-US" altLang="en-US" sz="1350" dirty="0" smtClean="0">
                <a:cs typeface="Arial" panose="020B0604020202020204" pitchFamily="34" charset="0"/>
              </a:rPr>
              <a:t>CMI, </a:t>
            </a:r>
            <a:r>
              <a:rPr lang="en-US" altLang="en-US" sz="1350" dirty="0">
                <a:cs typeface="Arial" panose="020B0604020202020204" pitchFamily="34" charset="0"/>
              </a:rPr>
              <a:t>USGS [NHN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</a:t>
            </a:r>
            <a:r>
              <a:rPr lang="en-US" altLang="en-US" sz="1350" dirty="0">
                <a:cs typeface="Arial" panose="020B0604020202020204" pitchFamily="34" charset="0"/>
              </a:rPr>
              <a:t>NHD]</a:t>
            </a:r>
          </a:p>
          <a:p>
            <a:pPr>
              <a:defRPr/>
            </a:pP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Initiatives </a:t>
            </a: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reliées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  <a:endParaRPr lang="en-US" altLang="en-US" sz="135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spcAft>
                <a:spcPts val="563"/>
              </a:spcAft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CMI </a:t>
            </a:r>
            <a:r>
              <a:rPr lang="en-US" altLang="en-US" sz="1350" dirty="0">
                <a:cs typeface="Arial" panose="020B0604020202020204" pitchFamily="34" charset="0"/>
              </a:rPr>
              <a:t>CAN-US </a:t>
            </a:r>
            <a:r>
              <a:rPr lang="en-US" altLang="en-US" sz="1350" dirty="0" err="1" smtClean="0">
                <a:cs typeface="Arial" panose="020B0604020202020204" pitchFamily="34" charset="0"/>
              </a:rPr>
              <a:t>harmonisation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</a:p>
          <a:p>
            <a:pPr>
              <a:defRPr/>
            </a:pPr>
            <a:r>
              <a:rPr lang="en-US" altLang="en-US" sz="1350" dirty="0" err="1" smtClean="0">
                <a:solidFill>
                  <a:schemeClr val="accent2"/>
                </a:solidFill>
                <a:cs typeface="Arial" panose="020B0604020202020204" pitchFamily="34" charset="0"/>
              </a:rPr>
              <a:t>Statut</a:t>
            </a:r>
            <a:r>
              <a:rPr lang="en-US" altLang="en-US" sz="1350" dirty="0" smtClean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Assemblage de </a:t>
            </a:r>
            <a:r>
              <a:rPr lang="en-US" altLang="en-US" sz="1350" dirty="0" err="1" smtClean="0">
                <a:cs typeface="Arial" panose="020B0604020202020204" pitchFamily="34" charset="0"/>
              </a:rPr>
              <a:t>l’équipe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  <a:r>
              <a:rPr lang="en-US" altLang="en-US" sz="1350" dirty="0">
                <a:cs typeface="Arial" panose="020B0604020202020204" pitchFamily="34" charset="0"/>
              </a:rPr>
              <a:t>(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r>
              <a:rPr lang="en-US" altLang="en-US" sz="1350" dirty="0">
                <a:cs typeface="Arial" panose="020B0604020202020204" pitchFamily="34" charset="0"/>
              </a:rPr>
              <a:t>), </a:t>
            </a:r>
            <a:endParaRPr lang="en-US" altLang="en-US" sz="1350" dirty="0" smtClean="0"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1350" dirty="0" smtClean="0">
                <a:cs typeface="Arial" panose="020B0604020202020204" pitchFamily="34" charset="0"/>
              </a:rPr>
              <a:t>architecture    </a:t>
            </a:r>
            <a:r>
              <a:rPr lang="en-US" altLang="en-US" sz="1350" dirty="0">
                <a:cs typeface="Arial" panose="020B0604020202020204" pitchFamily="34" charset="0"/>
              </a:rPr>
              <a:t>(</a:t>
            </a:r>
            <a:r>
              <a:rPr lang="en-US" altLang="en-US" sz="1350" dirty="0"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r>
              <a:rPr lang="en-US" altLang="en-US" sz="1350" dirty="0">
                <a:cs typeface="Arial" panose="020B0604020202020204" pitchFamily="34" charset="0"/>
              </a:rPr>
              <a:t>)</a:t>
            </a:r>
            <a:r>
              <a:rPr lang="en-US" altLang="en-US" sz="1350" dirty="0" smtClean="0">
                <a:cs typeface="Arial" panose="020B0604020202020204" pitchFamily="34" charset="0"/>
              </a:rPr>
              <a:t>,      liens et </a:t>
            </a:r>
            <a:r>
              <a:rPr lang="en-US" altLang="en-US" sz="1350" dirty="0" err="1" smtClean="0">
                <a:cs typeface="Arial" panose="020B0604020202020204" pitchFamily="34" charset="0"/>
              </a:rPr>
              <a:t>données</a:t>
            </a:r>
            <a:r>
              <a:rPr lang="en-US" altLang="en-US" sz="1350" dirty="0" smtClean="0">
                <a:cs typeface="Arial" panose="020B0604020202020204" pitchFamily="34" charset="0"/>
              </a:rPr>
              <a:t> (</a:t>
            </a:r>
            <a:r>
              <a:rPr lang="en-US" altLang="en-US" sz="1350" dirty="0" err="1" smtClean="0">
                <a:cs typeface="Arial" panose="020B0604020202020204" pitchFamily="34" charset="0"/>
              </a:rPr>
              <a:t>en</a:t>
            </a:r>
            <a:r>
              <a:rPr lang="en-US" altLang="en-US" sz="1350" dirty="0" smtClean="0">
                <a:cs typeface="Arial" panose="020B0604020202020204" pitchFamily="34" charset="0"/>
              </a:rPr>
              <a:t> </a:t>
            </a:r>
            <a:r>
              <a:rPr lang="en-US" altLang="en-US" sz="1350" dirty="0" err="1" smtClean="0">
                <a:cs typeface="Arial" panose="020B0604020202020204" pitchFamily="34" charset="0"/>
              </a:rPr>
              <a:t>progrès</a:t>
            </a:r>
            <a:r>
              <a:rPr lang="en-US" altLang="en-US" sz="1350" dirty="0" smtClean="0">
                <a:cs typeface="Arial" panose="020B0604020202020204" pitchFamily="34" charset="0"/>
              </a:rPr>
              <a:t>)</a:t>
            </a:r>
            <a:endParaRPr lang="en-US" altLang="en-US" sz="788" dirty="0"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45029" y="862608"/>
            <a:ext cx="6100508" cy="3348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BB99B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None/>
              <a:defRPr/>
            </a:pPr>
            <a:r>
              <a:rPr lang="fr-CA" altLang="en-US" sz="2025" kern="0" dirty="0" smtClean="0">
                <a:solidFill>
                  <a:srgbClr val="557D55"/>
                </a:solidFill>
              </a:rPr>
              <a:t>Plan d’action fédéral sur les changements climatiques</a:t>
            </a:r>
            <a:endParaRPr lang="en-CA" altLang="en-US" sz="2025" kern="0" dirty="0">
              <a:solidFill>
                <a:srgbClr val="557D55"/>
              </a:solidFill>
            </a:endParaRPr>
          </a:p>
          <a:p>
            <a:pPr marL="0" indent="0">
              <a:spcBef>
                <a:spcPct val="0"/>
              </a:spcBef>
              <a:buNone/>
              <a:defRPr/>
            </a:pPr>
            <a:endParaRPr lang="en-CA" altLang="en-US" sz="1575" kern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43150" y="1243013"/>
            <a:ext cx="4457700" cy="0"/>
          </a:xfrm>
          <a:prstGeom prst="line">
            <a:avLst/>
          </a:prstGeom>
          <a:ln>
            <a:solidFill>
              <a:srgbClr val="557D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13063"/>
            <a:ext cx="8229600" cy="56473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L’eau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un </a:t>
            </a:r>
            <a:r>
              <a:rPr lang="en-US" dirty="0" err="1" smtClean="0"/>
              <a:t>enjeu</a:t>
            </a:r>
            <a:r>
              <a:rPr lang="en-US" dirty="0"/>
              <a:t> </a:t>
            </a:r>
            <a:r>
              <a:rPr lang="en-US" dirty="0" smtClean="0"/>
              <a:t>transversal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2" descr="Image result for water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11" y="711926"/>
            <a:ext cx="5156377" cy="358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131" y="1214845"/>
            <a:ext cx="1574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Et qui se moque de la couleur de votre chèque de paye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6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6" y="167711"/>
            <a:ext cx="3167743" cy="1781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6" y="2131714"/>
            <a:ext cx="2958738" cy="2362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1" y="736955"/>
            <a:ext cx="4418256" cy="3617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473" y="-48161"/>
            <a:ext cx="1922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smtClean="0"/>
              <a:t>20 agences fédérales</a:t>
            </a:r>
          </a:p>
          <a:p>
            <a:r>
              <a:rPr lang="fr-CA" sz="1600" dirty="0" smtClean="0"/>
              <a:t>10 provinces</a:t>
            </a:r>
          </a:p>
          <a:p>
            <a:r>
              <a:rPr lang="fr-CA" sz="1600" dirty="0" smtClean="0"/>
              <a:t>3 territoires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4922" y="-4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/>
              <a:t>&gt; 50 nations autochtones</a:t>
            </a:r>
          </a:p>
          <a:p>
            <a:r>
              <a:rPr lang="fr-CA" dirty="0"/>
              <a:t>Bassins et aquifères </a:t>
            </a:r>
            <a:r>
              <a:rPr lang="fr-CA" dirty="0" smtClean="0"/>
              <a:t>transfrontaliers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70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1386615" y="1254272"/>
            <a:ext cx="6477225" cy="2950902"/>
            <a:chOff x="404813" y="2279650"/>
            <a:chExt cx="8636299" cy="3934470"/>
          </a:xfrm>
        </p:grpSpPr>
        <p:pic>
          <p:nvPicPr>
            <p:cNvPr id="9243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688" y="2279650"/>
              <a:ext cx="18288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4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5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 smtClean="0"/>
                <a:t>puits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…</a:t>
              </a:r>
            </a:p>
            <a:p>
              <a:r>
                <a:rPr lang="en-CA" altLang="en-US" sz="900" dirty="0" smtClean="0">
                  <a:solidFill>
                    <a:srgbClr val="557D55"/>
                  </a:solidFill>
                </a:rPr>
                <a:t>RIES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5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6" name="TextBox 7"/>
            <p:cNvSpPr txBox="1">
              <a:spLocks noChangeArrowheads="1"/>
            </p:cNvSpPr>
            <p:nvPr/>
          </p:nvSpPr>
          <p:spPr bwMode="auto">
            <a:xfrm>
              <a:off x="2610027" y="5040002"/>
              <a:ext cx="20574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rivères</a:t>
              </a:r>
              <a:r>
                <a:rPr lang="en-CA" altLang="en-US" sz="900" dirty="0" smtClean="0"/>
                <a:t>, lacs</a:t>
              </a:r>
              <a:r>
                <a:rPr lang="en-CA" altLang="en-US" sz="900" dirty="0"/>
                <a:t>, </a:t>
              </a:r>
              <a:r>
                <a:rPr lang="en-CA" altLang="en-US" sz="900" dirty="0" err="1" smtClean="0"/>
                <a:t>bassins</a:t>
              </a:r>
              <a:r>
                <a:rPr lang="en-CA" altLang="en-US" sz="900" dirty="0" smtClean="0"/>
                <a:t> versants,… </a:t>
              </a:r>
              <a:endParaRPr lang="en-CA" altLang="en-US" sz="900" dirty="0"/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Hydro. national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6"/>
                </a:rPr>
                <a:t>www.geobase.ca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9247" name="TextBox 8"/>
            <p:cNvSpPr txBox="1">
              <a:spLocks noChangeArrowheads="1"/>
            </p:cNvSpPr>
            <p:nvPr/>
          </p:nvSpPr>
          <p:spPr bwMode="auto">
            <a:xfrm>
              <a:off x="4776788" y="5029200"/>
              <a:ext cx="2081212" cy="95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de surface</a:t>
              </a:r>
              <a:endParaRPr lang="en-CA" altLang="en-US" sz="1350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en-CA" altLang="en-US" sz="900" dirty="0" err="1" smtClean="0">
                  <a:solidFill>
                    <a:srgbClr val="557D55"/>
                  </a:solidFill>
                </a:rPr>
                <a:t>Réseau</a:t>
              </a:r>
              <a:r>
                <a:rPr lang="en-CA" altLang="en-US" sz="900" dirty="0" smtClean="0">
                  <a:solidFill>
                    <a:srgbClr val="557D55"/>
                  </a:solidFill>
                </a:rPr>
                <a:t> </a:t>
              </a:r>
              <a:r>
                <a:rPr lang="en-CA" altLang="en-US" sz="900" dirty="0" err="1" smtClean="0">
                  <a:solidFill>
                    <a:srgbClr val="557D55"/>
                  </a:solidFill>
                </a:rPr>
                <a:t>hydrométrique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7"/>
                </a:rPr>
                <a:t>www.wateroffice.ec.gc.ca</a:t>
              </a:r>
              <a:r>
                <a:rPr lang="en-CA" altLang="en-US" sz="900" dirty="0">
                  <a:solidFill>
                    <a:srgbClr val="557D55"/>
                  </a:solidFill>
                </a:rPr>
                <a:t>)  </a:t>
              </a:r>
            </a:p>
          </p:txBody>
        </p:sp>
        <p:pic>
          <p:nvPicPr>
            <p:cNvPr id="9248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9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pic>
          <p:nvPicPr>
            <p:cNvPr id="9250" name="Picture 4" descr="Image result for river gau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475" y="2279650"/>
              <a:ext cx="1816100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1" name="TextBox 12"/>
            <p:cNvSpPr txBox="1">
              <a:spLocks noChangeArrowheads="1"/>
            </p:cNvSpPr>
            <p:nvPr/>
          </p:nvSpPr>
          <p:spPr bwMode="auto">
            <a:xfrm>
              <a:off x="6924675" y="5029200"/>
              <a:ext cx="2116437" cy="1184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atmosphérique</a:t>
              </a:r>
              <a:endParaRPr lang="en-CA" altLang="en-US" sz="1275" dirty="0"/>
            </a:p>
            <a:p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,… </a:t>
              </a:r>
            </a:p>
            <a:p>
              <a:r>
                <a:rPr lang="fr-CA" altLang="en-US" sz="900" dirty="0" smtClean="0">
                  <a:solidFill>
                    <a:srgbClr val="557D55"/>
                  </a:solidFill>
                </a:rPr>
                <a:t>Données climatiques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675" dirty="0">
                  <a:solidFill>
                    <a:srgbClr val="557D55"/>
                  </a:solidFill>
                </a:rPr>
                <a:t>(</a:t>
              </a:r>
              <a:r>
                <a:rPr lang="en-CA" altLang="en-US" sz="675" dirty="0">
                  <a:solidFill>
                    <a:srgbClr val="557D55"/>
                  </a:solidFill>
                  <a:hlinkClick r:id="rId10"/>
                </a:rPr>
                <a:t>www.http://climate.weather.gc.ca</a:t>
              </a:r>
              <a:r>
                <a:rPr lang="en-CA" altLang="en-US" sz="675" dirty="0">
                  <a:solidFill>
                    <a:srgbClr val="557D55"/>
                  </a:solidFill>
                </a:rPr>
                <a:t>)  </a:t>
              </a:r>
            </a:p>
          </p:txBody>
        </p:sp>
        <p:sp>
          <p:nvSpPr>
            <p:cNvPr id="9252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815240" y="586332"/>
            <a:ext cx="5584869" cy="619125"/>
            <a:chOff x="914399" y="1618785"/>
            <a:chExt cx="7446493" cy="825966"/>
          </a:xfrm>
        </p:grpSpPr>
        <p:sp>
          <p:nvSpPr>
            <p:cNvPr id="20" name="Down Arrow 19"/>
            <p:cNvSpPr/>
            <p:nvPr/>
          </p:nvSpPr>
          <p:spPr bwMode="auto">
            <a:xfrm>
              <a:off x="1025524" y="1996823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36" name="TextBox 14"/>
            <p:cNvSpPr txBox="1">
              <a:spLocks noChangeArrowheads="1"/>
            </p:cNvSpPr>
            <p:nvPr/>
          </p:nvSpPr>
          <p:spPr bwMode="auto">
            <a:xfrm>
              <a:off x="914399" y="1633755"/>
              <a:ext cx="1212979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 smtClean="0"/>
                <a:t>IDG</a:t>
              </a:r>
              <a:endParaRPr lang="en-CA" altLang="en-US" sz="1350" dirty="0"/>
            </a:p>
          </p:txBody>
        </p:sp>
        <p:sp>
          <p:nvSpPr>
            <p:cNvPr id="22" name="Down Arrow 21"/>
            <p:cNvSpPr/>
            <p:nvPr/>
          </p:nvSpPr>
          <p:spPr bwMode="auto">
            <a:xfrm>
              <a:off x="5521325" y="199364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38" name="TextBox 21"/>
            <p:cNvSpPr txBox="1">
              <a:spLocks noChangeArrowheads="1"/>
            </p:cNvSpPr>
            <p:nvPr/>
          </p:nvSpPr>
          <p:spPr bwMode="auto">
            <a:xfrm>
              <a:off x="5438283" y="1627994"/>
              <a:ext cx="676767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  <p:sp>
          <p:nvSpPr>
            <p:cNvPr id="24" name="Down Arrow 23"/>
            <p:cNvSpPr/>
            <p:nvPr/>
          </p:nvSpPr>
          <p:spPr bwMode="auto">
            <a:xfrm>
              <a:off x="7696200" y="198411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40" name="TextBox 24"/>
            <p:cNvSpPr txBox="1">
              <a:spLocks noChangeArrowheads="1"/>
            </p:cNvSpPr>
            <p:nvPr/>
          </p:nvSpPr>
          <p:spPr bwMode="auto">
            <a:xfrm>
              <a:off x="7613717" y="1618785"/>
              <a:ext cx="747175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  <p:sp>
          <p:nvSpPr>
            <p:cNvPr id="26" name="Down Arrow 25"/>
            <p:cNvSpPr/>
            <p:nvPr/>
          </p:nvSpPr>
          <p:spPr bwMode="auto">
            <a:xfrm>
              <a:off x="3290887" y="1984116"/>
              <a:ext cx="425450" cy="44792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1350"/>
            </a:p>
          </p:txBody>
        </p:sp>
        <p:sp>
          <p:nvSpPr>
            <p:cNvPr id="9242" name="TextBox 34"/>
            <p:cNvSpPr txBox="1">
              <a:spLocks noChangeArrowheads="1"/>
            </p:cNvSpPr>
            <p:nvPr/>
          </p:nvSpPr>
          <p:spPr bwMode="auto">
            <a:xfrm>
              <a:off x="3208090" y="1618785"/>
              <a:ext cx="724276" cy="40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CA" altLang="en-US" sz="1350" dirty="0"/>
                <a:t>IDG</a:t>
              </a:r>
              <a:endParaRPr lang="en-CA" altLang="en-US" sz="1350" dirty="0"/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3426156" y="2916385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6" name="Flowchart: Magnetic Disk 35"/>
          <p:cNvSpPr/>
          <p:nvPr/>
        </p:nvSpPr>
        <p:spPr>
          <a:xfrm>
            <a:off x="5144228" y="2916385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7" name="Flowchart: Magnetic Disk 36"/>
          <p:cNvSpPr/>
          <p:nvPr/>
        </p:nvSpPr>
        <p:spPr>
          <a:xfrm>
            <a:off x="6751571" y="2885429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38" name="Flowchart: Magnetic Disk 37"/>
          <p:cNvSpPr/>
          <p:nvPr/>
        </p:nvSpPr>
        <p:spPr>
          <a:xfrm>
            <a:off x="1839053" y="2943769"/>
            <a:ext cx="571500" cy="40005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2467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Approche IDG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8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08746"/>
            <a:ext cx="8229600" cy="442019"/>
          </a:xfrm>
        </p:spPr>
        <p:txBody>
          <a:bodyPr>
            <a:normAutofit fontScale="90000"/>
          </a:bodyPr>
          <a:lstStyle/>
          <a:p>
            <a:r>
              <a:rPr lang="fr-CA" smtClean="0"/>
              <a:t>Approche IDG</a:t>
            </a:r>
            <a:endParaRPr lang="en-CA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386615" y="1254272"/>
            <a:ext cx="6421041" cy="2938854"/>
            <a:chOff x="404813" y="2279650"/>
            <a:chExt cx="8561387" cy="3918406"/>
          </a:xfrm>
        </p:grpSpPr>
        <p:pic>
          <p:nvPicPr>
            <p:cNvPr id="7" name="Picture 6" descr="http://gin.gw-info.net/service/api_ngwds:gin2/en/images/gin/MiroNastev/11-1_crop_w21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2286000"/>
              <a:ext cx="1828800" cy="26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"/>
            <p:cNvSpPr txBox="1">
              <a:spLocks noChangeArrowheads="1"/>
            </p:cNvSpPr>
            <p:nvPr/>
          </p:nvSpPr>
          <p:spPr bwMode="auto">
            <a:xfrm>
              <a:off x="523513" y="5059302"/>
              <a:ext cx="1905000" cy="11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1350" dirty="0" smtClean="0"/>
                <a:t>Eau </a:t>
              </a:r>
              <a:r>
                <a:rPr lang="en-CA" altLang="en-US" sz="1350" dirty="0" err="1" smtClean="0"/>
                <a:t>souterraine</a:t>
              </a:r>
              <a:endParaRPr lang="en-CA" altLang="en-US" sz="1350" dirty="0"/>
            </a:p>
            <a:p>
              <a:r>
                <a:rPr lang="en-CA" altLang="en-US" sz="900" dirty="0" err="1" smtClean="0"/>
                <a:t>aquifères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 smtClean="0"/>
                <a:t>puits</a:t>
              </a:r>
              <a:r>
                <a:rPr lang="en-CA" altLang="en-US" sz="900" dirty="0" smtClean="0"/>
                <a:t>, </a:t>
              </a:r>
              <a:r>
                <a:rPr lang="en-CA" altLang="en-US" sz="900" dirty="0" err="1"/>
                <a:t>j</a:t>
              </a:r>
              <a:r>
                <a:rPr lang="en-CA" altLang="en-US" sz="900" dirty="0" err="1" smtClean="0"/>
                <a:t>auges</a:t>
              </a:r>
              <a:r>
                <a:rPr lang="en-CA" altLang="en-US" sz="900" dirty="0"/>
                <a:t>…</a:t>
              </a:r>
            </a:p>
            <a:p>
              <a:r>
                <a:rPr lang="en-CA" altLang="en-US" sz="900" dirty="0" smtClean="0">
                  <a:solidFill>
                    <a:srgbClr val="557D55"/>
                  </a:solidFill>
                </a:rPr>
                <a:t>RIES</a:t>
              </a:r>
              <a:endParaRPr lang="en-CA" altLang="en-US" sz="900" dirty="0">
                <a:solidFill>
                  <a:srgbClr val="557D55"/>
                </a:solidFill>
              </a:endParaRPr>
            </a:p>
            <a:p>
              <a:r>
                <a:rPr lang="en-CA" altLang="en-US" sz="900" dirty="0">
                  <a:solidFill>
                    <a:srgbClr val="557D55"/>
                  </a:solidFill>
                </a:rPr>
                <a:t>(</a:t>
              </a:r>
              <a:r>
                <a:rPr lang="en-CA" altLang="en-US" sz="900" dirty="0">
                  <a:solidFill>
                    <a:srgbClr val="557D55"/>
                  </a:solidFill>
                  <a:hlinkClick r:id="rId4"/>
                </a:rPr>
                <a:t>www.gw-info.net</a:t>
              </a:r>
              <a:r>
                <a:rPr lang="en-CA" altLang="en-US" sz="900" dirty="0">
                  <a:solidFill>
                    <a:srgbClr val="557D55"/>
                  </a:solidFill>
                </a:rPr>
                <a:t>)</a:t>
              </a:r>
            </a:p>
          </p:txBody>
        </p:sp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3505201" y="2279650"/>
              <a:ext cx="1024872" cy="26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675" dirty="0">
                  <a:solidFill>
                    <a:schemeClr val="bg1"/>
                  </a:solidFill>
                </a:rPr>
                <a:t>geonames.org</a:t>
              </a: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7505700" y="4670425"/>
              <a:ext cx="1460500" cy="400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CA" altLang="en-US" sz="450">
                  <a:solidFill>
                    <a:schemeClr val="bg1"/>
                  </a:solidFill>
                </a:rPr>
                <a:t>http://www.summitpost.org/environment-canada-weather-station/349643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030582" y="1020175"/>
            <a:ext cx="269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…?REQUEST=</a:t>
            </a:r>
            <a:r>
              <a:rPr lang="fr-CA" dirty="0" err="1" smtClean="0"/>
              <a:t>GetFeature</a:t>
            </a:r>
            <a:r>
              <a:rPr lang="fr-CA" dirty="0" smtClean="0"/>
              <a:t>&amp;</a:t>
            </a:r>
            <a:endParaRPr lang="en-CA" dirty="0"/>
          </a:p>
        </p:txBody>
      </p:sp>
      <p:sp>
        <p:nvSpPr>
          <p:cNvPr id="26" name="Rectangle 25"/>
          <p:cNvSpPr/>
          <p:nvPr/>
        </p:nvSpPr>
        <p:spPr>
          <a:xfrm>
            <a:off x="2904390" y="1450171"/>
            <a:ext cx="5172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x:WaterWell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CA" dirty="0" err="1">
                <a:solidFill>
                  <a:srgbClr val="FF0000"/>
                </a:solidFill>
                <a:highlight>
                  <a:srgbClr val="FFFFFF"/>
                </a:highlight>
              </a:rPr>
              <a:t>gml:id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CA" b="1" dirty="0">
                <a:solidFill>
                  <a:srgbClr val="8000FF"/>
                </a:solidFill>
                <a:highlight>
                  <a:srgbClr val="FFFFFF"/>
                </a:highlight>
              </a:rPr>
              <a:t>"XXX01"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x:watershed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W0001-CJ02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x:watershed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CA" b="1" dirty="0">
                <a:solidFill>
                  <a:srgbClr val="000000"/>
                </a:solidFill>
                <a:highlight>
                  <a:srgbClr val="FFFFFF"/>
                </a:highlight>
              </a:rPr>
              <a:t>	(...)</a:t>
            </a:r>
          </a:p>
          <a:p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CA" dirty="0" err="1">
                <a:solidFill>
                  <a:srgbClr val="0000FF"/>
                </a:solidFill>
                <a:highlight>
                  <a:srgbClr val="FFFFFF"/>
                </a:highlight>
              </a:rPr>
              <a:t>x:WaterWell</a:t>
            </a:r>
            <a:r>
              <a:rPr lang="en-CA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3905794" y="3907865"/>
            <a:ext cx="45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Le nœud du problème de l’approche IDG est ici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24" y="1461249"/>
            <a:ext cx="520137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Assigner des URI aux vraies choses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Approche qui consiste à produire un graph des </a:t>
            </a:r>
            <a:r>
              <a:rPr lang="fr-CA" dirty="0" err="1" smtClean="0"/>
              <a:t>entitées</a:t>
            </a:r>
            <a:r>
              <a:rPr lang="fr-CA" dirty="0" smtClean="0"/>
              <a:t> </a:t>
            </a:r>
            <a:r>
              <a:rPr lang="fr-CA" dirty="0" err="1" smtClean="0"/>
              <a:t>relles</a:t>
            </a:r>
            <a:r>
              <a:rPr lang="fr-CA" dirty="0" smtClean="0"/>
              <a:t> qui servent de support aux jeux de </a:t>
            </a:r>
            <a:r>
              <a:rPr lang="fr-CA" dirty="0" smtClean="0"/>
              <a:t>données.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13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00" y="599123"/>
            <a:ext cx="60579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87225" y="229791"/>
            <a:ext cx="306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Agnostique de représentation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62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0971" y="1271623"/>
            <a:ext cx="633548" cy="4506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78187"/>
          </a:xfrm>
        </p:spPr>
        <p:txBody>
          <a:bodyPr>
            <a:normAutofit fontScale="90000"/>
          </a:bodyPr>
          <a:lstStyle/>
          <a:p>
            <a:r>
              <a:rPr lang="fr-CA" sz="3100" dirty="0" smtClean="0"/>
              <a:t>Les choses sont connectées à d’autres choses</a:t>
            </a:r>
            <a:r>
              <a:rPr lang="fr-CA" dirty="0" smtClean="0"/>
              <a:t/>
            </a:r>
            <a:br>
              <a:rPr lang="fr-CA" dirty="0" smtClean="0"/>
            </a:br>
            <a:endParaRPr lang="en-CA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9300"/>
          <a:stretch/>
        </p:blipFill>
        <p:spPr>
          <a:xfrm>
            <a:off x="5990187" y="1264164"/>
            <a:ext cx="1787875" cy="10426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38159" y="1264164"/>
            <a:ext cx="84909" cy="68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reeform 6"/>
          <p:cNvSpPr/>
          <p:nvPr/>
        </p:nvSpPr>
        <p:spPr>
          <a:xfrm>
            <a:off x="7950725" y="1405518"/>
            <a:ext cx="544686" cy="91440"/>
          </a:xfrm>
          <a:custGeom>
            <a:avLst/>
            <a:gdLst>
              <a:gd name="connsiteX0" fmla="*/ 0 w 544686"/>
              <a:gd name="connsiteY0" fmla="*/ 91440 h 91440"/>
              <a:gd name="connsiteX1" fmla="*/ 19594 w 544686"/>
              <a:gd name="connsiteY1" fmla="*/ 58783 h 91440"/>
              <a:gd name="connsiteX2" fmla="*/ 32657 w 544686"/>
              <a:gd name="connsiteY2" fmla="*/ 39189 h 91440"/>
              <a:gd name="connsiteX3" fmla="*/ 52251 w 544686"/>
              <a:gd name="connsiteY3" fmla="*/ 32657 h 91440"/>
              <a:gd name="connsiteX4" fmla="*/ 71845 w 544686"/>
              <a:gd name="connsiteY4" fmla="*/ 19594 h 91440"/>
              <a:gd name="connsiteX5" fmla="*/ 117565 w 544686"/>
              <a:gd name="connsiteY5" fmla="*/ 0 h 91440"/>
              <a:gd name="connsiteX6" fmla="*/ 163285 w 544686"/>
              <a:gd name="connsiteY6" fmla="*/ 13063 h 91440"/>
              <a:gd name="connsiteX7" fmla="*/ 182880 w 544686"/>
              <a:gd name="connsiteY7" fmla="*/ 39189 h 91440"/>
              <a:gd name="connsiteX8" fmla="*/ 222068 w 544686"/>
              <a:gd name="connsiteY8" fmla="*/ 65314 h 91440"/>
              <a:gd name="connsiteX9" fmla="*/ 300445 w 544686"/>
              <a:gd name="connsiteY9" fmla="*/ 52252 h 91440"/>
              <a:gd name="connsiteX10" fmla="*/ 339634 w 544686"/>
              <a:gd name="connsiteY10" fmla="*/ 26126 h 91440"/>
              <a:gd name="connsiteX11" fmla="*/ 359228 w 544686"/>
              <a:gd name="connsiteY11" fmla="*/ 6532 h 91440"/>
              <a:gd name="connsiteX12" fmla="*/ 385354 w 544686"/>
              <a:gd name="connsiteY12" fmla="*/ 0 h 91440"/>
              <a:gd name="connsiteX13" fmla="*/ 411480 w 544686"/>
              <a:gd name="connsiteY13" fmla="*/ 6532 h 91440"/>
              <a:gd name="connsiteX14" fmla="*/ 424542 w 544686"/>
              <a:gd name="connsiteY14" fmla="*/ 45720 h 91440"/>
              <a:gd name="connsiteX15" fmla="*/ 444137 w 544686"/>
              <a:gd name="connsiteY15" fmla="*/ 65314 h 91440"/>
              <a:gd name="connsiteX16" fmla="*/ 515982 w 544686"/>
              <a:gd name="connsiteY16" fmla="*/ 58783 h 91440"/>
              <a:gd name="connsiteX17" fmla="*/ 542108 w 544686"/>
              <a:gd name="connsiteY17" fmla="*/ 39189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686" h="91440">
                <a:moveTo>
                  <a:pt x="0" y="91440"/>
                </a:moveTo>
                <a:cubicBezTo>
                  <a:pt x="6531" y="80554"/>
                  <a:pt x="12866" y="69548"/>
                  <a:pt x="19594" y="58783"/>
                </a:cubicBezTo>
                <a:cubicBezTo>
                  <a:pt x="23754" y="52126"/>
                  <a:pt x="26527" y="44093"/>
                  <a:pt x="32657" y="39189"/>
                </a:cubicBezTo>
                <a:cubicBezTo>
                  <a:pt x="38033" y="34888"/>
                  <a:pt x="46093" y="35736"/>
                  <a:pt x="52251" y="32657"/>
                </a:cubicBezTo>
                <a:cubicBezTo>
                  <a:pt x="59272" y="29146"/>
                  <a:pt x="65029" y="23488"/>
                  <a:pt x="71845" y="19594"/>
                </a:cubicBezTo>
                <a:cubicBezTo>
                  <a:pt x="94439" y="6684"/>
                  <a:pt x="95586" y="7327"/>
                  <a:pt x="117565" y="0"/>
                </a:cubicBezTo>
                <a:cubicBezTo>
                  <a:pt x="118952" y="347"/>
                  <a:pt x="159271" y="9718"/>
                  <a:pt x="163285" y="13063"/>
                </a:cubicBezTo>
                <a:cubicBezTo>
                  <a:pt x="171648" y="20032"/>
                  <a:pt x="174744" y="31957"/>
                  <a:pt x="182880" y="39189"/>
                </a:cubicBezTo>
                <a:cubicBezTo>
                  <a:pt x="194614" y="49619"/>
                  <a:pt x="222068" y="65314"/>
                  <a:pt x="222068" y="65314"/>
                </a:cubicBezTo>
                <a:cubicBezTo>
                  <a:pt x="232856" y="64115"/>
                  <a:pt x="281297" y="62890"/>
                  <a:pt x="300445" y="52252"/>
                </a:cubicBezTo>
                <a:cubicBezTo>
                  <a:pt x="314169" y="44628"/>
                  <a:pt x="328533" y="37227"/>
                  <a:pt x="339634" y="26126"/>
                </a:cubicBezTo>
                <a:cubicBezTo>
                  <a:pt x="346165" y="19595"/>
                  <a:pt x="351208" y="11115"/>
                  <a:pt x="359228" y="6532"/>
                </a:cubicBezTo>
                <a:cubicBezTo>
                  <a:pt x="367022" y="2078"/>
                  <a:pt x="376645" y="2177"/>
                  <a:pt x="385354" y="0"/>
                </a:cubicBezTo>
                <a:cubicBezTo>
                  <a:pt x="394063" y="2177"/>
                  <a:pt x="405638" y="-284"/>
                  <a:pt x="411480" y="6532"/>
                </a:cubicBezTo>
                <a:cubicBezTo>
                  <a:pt x="420441" y="16986"/>
                  <a:pt x="414805" y="35984"/>
                  <a:pt x="424542" y="45720"/>
                </a:cubicBezTo>
                <a:lnTo>
                  <a:pt x="444137" y="65314"/>
                </a:lnTo>
                <a:cubicBezTo>
                  <a:pt x="468085" y="63137"/>
                  <a:pt x="492998" y="65855"/>
                  <a:pt x="515982" y="58783"/>
                </a:cubicBezTo>
                <a:cubicBezTo>
                  <a:pt x="591439" y="35566"/>
                  <a:pt x="487925" y="39189"/>
                  <a:pt x="542108" y="391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325291" y="1226846"/>
            <a:ext cx="84909" cy="4352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50971" y="1496957"/>
            <a:ext cx="6204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</p:cNvCxnSpPr>
          <p:nvPr/>
        </p:nvCxnSpPr>
        <p:spPr>
          <a:xfrm>
            <a:off x="5684519" y="1496958"/>
            <a:ext cx="748937" cy="225334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694713" y="2026004"/>
            <a:ext cx="78378" cy="78377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Curved Connector 16"/>
          <p:cNvCxnSpPr>
            <a:stCxn id="6" idx="1"/>
          </p:cNvCxnSpPr>
          <p:nvPr/>
        </p:nvCxnSpPr>
        <p:spPr>
          <a:xfrm rot="10800000" flipV="1">
            <a:off x="6773091" y="1605895"/>
            <a:ext cx="1365068" cy="517149"/>
          </a:xfrm>
          <a:prstGeom prst="curvedConnector3">
            <a:avLst/>
          </a:prstGeom>
          <a:ln w="31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</p:cNvCxnSpPr>
          <p:nvPr/>
        </p:nvCxnSpPr>
        <p:spPr>
          <a:xfrm rot="16200000" flipH="1">
            <a:off x="5667102" y="1422934"/>
            <a:ext cx="466997" cy="1065711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52228" y="809500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err="1" smtClean="0"/>
              <a:t>PuitsA</a:t>
            </a:r>
            <a:endParaRPr lang="en-CA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854177" y="934858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Jauge X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59214"/>
          <a:stretch/>
        </p:blipFill>
        <p:spPr>
          <a:xfrm>
            <a:off x="5990186" y="2289650"/>
            <a:ext cx="1787875" cy="7006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00585" y="1889198"/>
            <a:ext cx="911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u="sng" dirty="0" err="1" smtClean="0">
                <a:solidFill>
                  <a:srgbClr val="0070C0"/>
                </a:solidFill>
              </a:rPr>
              <a:t>intersecte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77956" y="2964731"/>
            <a:ext cx="84909" cy="68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/>
          <p:cNvSpPr/>
          <p:nvPr/>
        </p:nvSpPr>
        <p:spPr>
          <a:xfrm>
            <a:off x="5290522" y="3106085"/>
            <a:ext cx="544686" cy="91440"/>
          </a:xfrm>
          <a:custGeom>
            <a:avLst/>
            <a:gdLst>
              <a:gd name="connsiteX0" fmla="*/ 0 w 544686"/>
              <a:gd name="connsiteY0" fmla="*/ 91440 h 91440"/>
              <a:gd name="connsiteX1" fmla="*/ 19594 w 544686"/>
              <a:gd name="connsiteY1" fmla="*/ 58783 h 91440"/>
              <a:gd name="connsiteX2" fmla="*/ 32657 w 544686"/>
              <a:gd name="connsiteY2" fmla="*/ 39189 h 91440"/>
              <a:gd name="connsiteX3" fmla="*/ 52251 w 544686"/>
              <a:gd name="connsiteY3" fmla="*/ 32657 h 91440"/>
              <a:gd name="connsiteX4" fmla="*/ 71845 w 544686"/>
              <a:gd name="connsiteY4" fmla="*/ 19594 h 91440"/>
              <a:gd name="connsiteX5" fmla="*/ 117565 w 544686"/>
              <a:gd name="connsiteY5" fmla="*/ 0 h 91440"/>
              <a:gd name="connsiteX6" fmla="*/ 163285 w 544686"/>
              <a:gd name="connsiteY6" fmla="*/ 13063 h 91440"/>
              <a:gd name="connsiteX7" fmla="*/ 182880 w 544686"/>
              <a:gd name="connsiteY7" fmla="*/ 39189 h 91440"/>
              <a:gd name="connsiteX8" fmla="*/ 222068 w 544686"/>
              <a:gd name="connsiteY8" fmla="*/ 65314 h 91440"/>
              <a:gd name="connsiteX9" fmla="*/ 300445 w 544686"/>
              <a:gd name="connsiteY9" fmla="*/ 52252 h 91440"/>
              <a:gd name="connsiteX10" fmla="*/ 339634 w 544686"/>
              <a:gd name="connsiteY10" fmla="*/ 26126 h 91440"/>
              <a:gd name="connsiteX11" fmla="*/ 359228 w 544686"/>
              <a:gd name="connsiteY11" fmla="*/ 6532 h 91440"/>
              <a:gd name="connsiteX12" fmla="*/ 385354 w 544686"/>
              <a:gd name="connsiteY12" fmla="*/ 0 h 91440"/>
              <a:gd name="connsiteX13" fmla="*/ 411480 w 544686"/>
              <a:gd name="connsiteY13" fmla="*/ 6532 h 91440"/>
              <a:gd name="connsiteX14" fmla="*/ 424542 w 544686"/>
              <a:gd name="connsiteY14" fmla="*/ 45720 h 91440"/>
              <a:gd name="connsiteX15" fmla="*/ 444137 w 544686"/>
              <a:gd name="connsiteY15" fmla="*/ 65314 h 91440"/>
              <a:gd name="connsiteX16" fmla="*/ 515982 w 544686"/>
              <a:gd name="connsiteY16" fmla="*/ 58783 h 91440"/>
              <a:gd name="connsiteX17" fmla="*/ 542108 w 544686"/>
              <a:gd name="connsiteY17" fmla="*/ 39189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686" h="91440">
                <a:moveTo>
                  <a:pt x="0" y="91440"/>
                </a:moveTo>
                <a:cubicBezTo>
                  <a:pt x="6531" y="80554"/>
                  <a:pt x="12866" y="69548"/>
                  <a:pt x="19594" y="58783"/>
                </a:cubicBezTo>
                <a:cubicBezTo>
                  <a:pt x="23754" y="52126"/>
                  <a:pt x="26527" y="44093"/>
                  <a:pt x="32657" y="39189"/>
                </a:cubicBezTo>
                <a:cubicBezTo>
                  <a:pt x="38033" y="34888"/>
                  <a:pt x="46093" y="35736"/>
                  <a:pt x="52251" y="32657"/>
                </a:cubicBezTo>
                <a:cubicBezTo>
                  <a:pt x="59272" y="29146"/>
                  <a:pt x="65029" y="23488"/>
                  <a:pt x="71845" y="19594"/>
                </a:cubicBezTo>
                <a:cubicBezTo>
                  <a:pt x="94439" y="6684"/>
                  <a:pt x="95586" y="7327"/>
                  <a:pt x="117565" y="0"/>
                </a:cubicBezTo>
                <a:cubicBezTo>
                  <a:pt x="118952" y="347"/>
                  <a:pt x="159271" y="9718"/>
                  <a:pt x="163285" y="13063"/>
                </a:cubicBezTo>
                <a:cubicBezTo>
                  <a:pt x="171648" y="20032"/>
                  <a:pt x="174744" y="31957"/>
                  <a:pt x="182880" y="39189"/>
                </a:cubicBezTo>
                <a:cubicBezTo>
                  <a:pt x="194614" y="49619"/>
                  <a:pt x="222068" y="65314"/>
                  <a:pt x="222068" y="65314"/>
                </a:cubicBezTo>
                <a:cubicBezTo>
                  <a:pt x="232856" y="64115"/>
                  <a:pt x="281297" y="62890"/>
                  <a:pt x="300445" y="52252"/>
                </a:cubicBezTo>
                <a:cubicBezTo>
                  <a:pt x="314169" y="44628"/>
                  <a:pt x="328533" y="37227"/>
                  <a:pt x="339634" y="26126"/>
                </a:cubicBezTo>
                <a:cubicBezTo>
                  <a:pt x="346165" y="19595"/>
                  <a:pt x="351208" y="11115"/>
                  <a:pt x="359228" y="6532"/>
                </a:cubicBezTo>
                <a:cubicBezTo>
                  <a:pt x="367022" y="2078"/>
                  <a:pt x="376645" y="2177"/>
                  <a:pt x="385354" y="0"/>
                </a:cubicBezTo>
                <a:cubicBezTo>
                  <a:pt x="394063" y="2177"/>
                  <a:pt x="405638" y="-284"/>
                  <a:pt x="411480" y="6532"/>
                </a:cubicBezTo>
                <a:cubicBezTo>
                  <a:pt x="420441" y="16986"/>
                  <a:pt x="414805" y="35984"/>
                  <a:pt x="424542" y="45720"/>
                </a:cubicBezTo>
                <a:lnTo>
                  <a:pt x="444137" y="65314"/>
                </a:lnTo>
                <a:cubicBezTo>
                  <a:pt x="468085" y="63137"/>
                  <a:pt x="492998" y="65855"/>
                  <a:pt x="515982" y="58783"/>
                </a:cubicBezTo>
                <a:cubicBezTo>
                  <a:pt x="591439" y="35566"/>
                  <a:pt x="487925" y="39189"/>
                  <a:pt x="542108" y="3918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6694713" y="2596415"/>
            <a:ext cx="78378" cy="78377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/>
          <p:cNvSpPr txBox="1"/>
          <p:nvPr/>
        </p:nvSpPr>
        <p:spPr>
          <a:xfrm>
            <a:off x="4532774" y="2677572"/>
            <a:ext cx="1291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/>
              <a:t>J</a:t>
            </a:r>
            <a:r>
              <a:rPr lang="fr-CA" sz="1400" dirty="0" smtClean="0"/>
              <a:t>auge USX0012</a:t>
            </a:r>
          </a:p>
        </p:txBody>
      </p:sp>
      <p:cxnSp>
        <p:nvCxnSpPr>
          <p:cNvPr id="1024" name="Curved Connector 1023"/>
          <p:cNvCxnSpPr>
            <a:stCxn id="27" idx="3"/>
            <a:endCxn id="30" idx="5"/>
          </p:cNvCxnSpPr>
          <p:nvPr/>
        </p:nvCxnSpPr>
        <p:spPr>
          <a:xfrm flipV="1">
            <a:off x="5562865" y="2663314"/>
            <a:ext cx="1198748" cy="643149"/>
          </a:xfrm>
          <a:prstGeom prst="curvedConnector2">
            <a:avLst/>
          </a:prstGeom>
          <a:ln w="3175"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049" y="1980169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7" name="Straight Connector 1026"/>
          <p:cNvCxnSpPr/>
          <p:nvPr/>
        </p:nvCxnSpPr>
        <p:spPr>
          <a:xfrm flipV="1">
            <a:off x="5339605" y="2218242"/>
            <a:ext cx="3425571" cy="9456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6" descr="U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048" y="2355229"/>
            <a:ext cx="20002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Curved Connector 1032"/>
          <p:cNvCxnSpPr/>
          <p:nvPr/>
        </p:nvCxnSpPr>
        <p:spPr>
          <a:xfrm rot="5400000" flipH="1" flipV="1">
            <a:off x="6445990" y="2310013"/>
            <a:ext cx="454329" cy="118477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33456" y="908202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BassinJ02</a:t>
            </a:r>
            <a:endParaRPr lang="en-CA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399568" y="1884660"/>
            <a:ext cx="8418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smtClean="0">
                <a:solidFill>
                  <a:srgbClr val="0070C0"/>
                </a:solidFill>
              </a:rPr>
              <a:t>monitors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95183" y="2367015"/>
            <a:ext cx="17211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err="1" smtClean="0">
                <a:solidFill>
                  <a:srgbClr val="0070C0"/>
                </a:solidFill>
              </a:rPr>
              <a:t>avalDe</a:t>
            </a:r>
            <a:r>
              <a:rPr lang="fr-CA" sz="1400" u="sng" dirty="0" smtClean="0">
                <a:solidFill>
                  <a:srgbClr val="0070C0"/>
                </a:solidFill>
              </a:rPr>
              <a:t> &lt;-&gt; </a:t>
            </a:r>
            <a:r>
              <a:rPr lang="fr-CA" sz="1400" u="sng" dirty="0" err="1" smtClean="0">
                <a:solidFill>
                  <a:srgbClr val="0070C0"/>
                </a:solidFill>
              </a:rPr>
              <a:t>amontDe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27964" y="237829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smtClean="0"/>
              <a:t>BassinUS01</a:t>
            </a:r>
            <a:endParaRPr lang="en-CA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008877" y="3290238"/>
            <a:ext cx="19648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A" sz="1400" u="sng" dirty="0" smtClean="0">
                <a:solidFill>
                  <a:srgbClr val="0070C0"/>
                </a:solidFill>
              </a:rPr>
              <a:t>surveille &lt;-&gt; </a:t>
            </a:r>
            <a:r>
              <a:rPr lang="fr-CA" sz="1400" u="sng" dirty="0" err="1" smtClean="0">
                <a:solidFill>
                  <a:srgbClr val="0070C0"/>
                </a:solidFill>
              </a:rPr>
              <a:t>surveilléPar</a:t>
            </a:r>
            <a:endParaRPr lang="en-CA" sz="1400" u="sng" dirty="0">
              <a:solidFill>
                <a:srgbClr val="0070C0"/>
              </a:solidFill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107558" y="1042249"/>
            <a:ext cx="41585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PuitsA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intersecte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BassinJ02</a:t>
            </a: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BassinJ02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surveillé par 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C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augeX</a:t>
            </a:r>
            <a:endParaRPr lang="fr-C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BassinJ02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aval de BassinUS01</a:t>
            </a:r>
          </a:p>
          <a:p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BassinUS01 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surveillé par 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augeUSX0012</a:t>
            </a:r>
          </a:p>
          <a:p>
            <a:r>
              <a:rPr lang="fr-C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7" name="TextBox 1036"/>
          <p:cNvSpPr txBox="1"/>
          <p:nvPr/>
        </p:nvSpPr>
        <p:spPr>
          <a:xfrm>
            <a:off x="190258" y="2844832"/>
            <a:ext cx="3785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Les choses sont connectées entre elles dans un réseau complexe et on ne peut pas s’attendre à ce que tous les systèmes en rendent compte. Mais c’est justement à quoi le Web excelle 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31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1232</Words>
  <Application>Microsoft Office PowerPoint</Application>
  <PresentationFormat>On-screen Show (16:9)</PresentationFormat>
  <Paragraphs>248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Wingdings</vt:lpstr>
      <vt:lpstr>Office Theme</vt:lpstr>
      <vt:lpstr>Pilote d’Implémentation linked data l’experience GSIP</vt:lpstr>
      <vt:lpstr>Expérience d’intéropérabilité Eaux souterraines – Eaux de surface (GSIP)</vt:lpstr>
      <vt:lpstr>L’eau est un enjeu transversal</vt:lpstr>
      <vt:lpstr>PowerPoint Presentation</vt:lpstr>
      <vt:lpstr>Approche IDG</vt:lpstr>
      <vt:lpstr>Approche IDG</vt:lpstr>
      <vt:lpstr>Assigner des URI aux vraies choses</vt:lpstr>
      <vt:lpstr>PowerPoint Presentation</vt:lpstr>
      <vt:lpstr>Les choses sont connectées à d’autres choses </vt:lpstr>
      <vt:lpstr>Broker (courtier ?)</vt:lpstr>
      <vt:lpstr>Linked Data  « classique »</vt:lpstr>
      <vt:lpstr>PowerPoint Presentation</vt:lpstr>
      <vt:lpstr>Representations multiples</vt:lpstr>
      <vt:lpstr>Linked Data « GSIP »</vt:lpstr>
      <vt:lpstr>3 paliers</vt:lpstr>
      <vt:lpstr>Modèle GSIP (amélioré par SELFIE)</vt:lpstr>
      <vt:lpstr>Mais est-ce différent ?</vt:lpstr>
      <vt:lpstr>Conclusions</vt:lpstr>
      <vt:lpstr>Remerciements</vt:lpstr>
    </vt:vector>
  </TitlesOfParts>
  <Company>NRCAN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Allard Julie</dc:creator>
  <cp:lastModifiedBy>Boisvert, Eric</cp:lastModifiedBy>
  <cp:revision>134</cp:revision>
  <dcterms:created xsi:type="dcterms:W3CDTF">2017-03-17T19:04:05Z</dcterms:created>
  <dcterms:modified xsi:type="dcterms:W3CDTF">2021-01-22T11:26:41Z</dcterms:modified>
</cp:coreProperties>
</file>